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handoutMasterIdLst>
    <p:handoutMasterId r:id="rId36"/>
  </p:handoutMasterIdLst>
  <p:sldIdLst>
    <p:sldId id="257" r:id="rId2"/>
    <p:sldId id="358" r:id="rId3"/>
    <p:sldId id="359" r:id="rId4"/>
    <p:sldId id="533" r:id="rId5"/>
    <p:sldId id="534" r:id="rId6"/>
    <p:sldId id="535" r:id="rId7"/>
    <p:sldId id="536" r:id="rId8"/>
    <p:sldId id="537" r:id="rId9"/>
    <p:sldId id="538" r:id="rId10"/>
    <p:sldId id="539" r:id="rId11"/>
    <p:sldId id="540" r:id="rId12"/>
    <p:sldId id="541" r:id="rId13"/>
    <p:sldId id="542" r:id="rId14"/>
    <p:sldId id="400" r:id="rId15"/>
    <p:sldId id="402" r:id="rId16"/>
    <p:sldId id="543" r:id="rId17"/>
    <p:sldId id="544" r:id="rId18"/>
    <p:sldId id="545" r:id="rId19"/>
    <p:sldId id="546" r:id="rId20"/>
    <p:sldId id="547" r:id="rId21"/>
    <p:sldId id="548" r:id="rId22"/>
    <p:sldId id="549" r:id="rId23"/>
    <p:sldId id="550" r:id="rId24"/>
    <p:sldId id="551" r:id="rId25"/>
    <p:sldId id="552" r:id="rId26"/>
    <p:sldId id="553" r:id="rId27"/>
    <p:sldId id="554" r:id="rId28"/>
    <p:sldId id="555" r:id="rId29"/>
    <p:sldId id="556" r:id="rId30"/>
    <p:sldId id="557" r:id="rId31"/>
    <p:sldId id="558" r:id="rId32"/>
    <p:sldId id="437" r:id="rId33"/>
    <p:sldId id="438" r:id="rId34"/>
  </p:sldIdLst>
  <p:sldSz cx="9144000" cy="6858000" type="screen4x3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176" userDrawn="1">
          <p15:clr>
            <a:srgbClr val="A4A3A4"/>
          </p15:clr>
        </p15:guide>
        <p15:guide id="2" orient="horz" pos="3000" userDrawn="1">
          <p15:clr>
            <a:srgbClr val="A4A3A4"/>
          </p15:clr>
        </p15:guide>
        <p15:guide id="3" orient="horz" pos="384" userDrawn="1">
          <p15:clr>
            <a:srgbClr val="A4A3A4"/>
          </p15:clr>
        </p15:guide>
        <p15:guide id="4" orient="horz" pos="2688" userDrawn="1">
          <p15:clr>
            <a:srgbClr val="A4A3A4"/>
          </p15:clr>
        </p15:guide>
        <p15:guide id="5" orient="horz" pos="2904" userDrawn="1">
          <p15:clr>
            <a:srgbClr val="A4A3A4"/>
          </p15:clr>
        </p15:guide>
        <p15:guide id="6" orient="horz" pos="1680" userDrawn="1">
          <p15:clr>
            <a:srgbClr val="A4A3A4"/>
          </p15:clr>
        </p15:guide>
        <p15:guide id="7" orient="horz" pos="3216" userDrawn="1">
          <p15:clr>
            <a:srgbClr val="A4A3A4"/>
          </p15:clr>
        </p15:guide>
        <p15:guide id="8" orient="horz" pos="3096" userDrawn="1">
          <p15:clr>
            <a:srgbClr val="A4A3A4"/>
          </p15:clr>
        </p15:guide>
        <p15:guide id="9" pos="672" userDrawn="1">
          <p15:clr>
            <a:srgbClr val="A4A3A4"/>
          </p15:clr>
        </p15:guide>
        <p15:guide id="10" pos="2976" userDrawn="1">
          <p15:clr>
            <a:srgbClr val="A4A3A4"/>
          </p15:clr>
        </p15:guide>
        <p15:guide id="11" pos="5160" userDrawn="1">
          <p15:clr>
            <a:srgbClr val="A4A3A4"/>
          </p15:clr>
        </p15:guide>
        <p15:guide id="12" pos="1948" userDrawn="1">
          <p15:clr>
            <a:srgbClr val="A4A3A4"/>
          </p15:clr>
        </p15:guide>
        <p15:guide id="13" pos="216" userDrawn="1">
          <p15:clr>
            <a:srgbClr val="A4A3A4"/>
          </p15:clr>
        </p15:guide>
        <p15:guide id="14" orient="horz" pos="2160" userDrawn="1">
          <p15:clr>
            <a:srgbClr val="A4A3A4"/>
          </p15:clr>
        </p15:guide>
        <p15:guide id="15" orient="horz" pos="21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quel User" initials="SU" lastIdx="0" clrIdx="0">
    <p:extLst>
      <p:ext uri="{19B8F6BF-5375-455C-9EA6-DF929625EA0E}">
        <p15:presenceInfo xmlns:p15="http://schemas.microsoft.com/office/powerpoint/2012/main" userId="958da6fd0e6693a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708C"/>
    <a:srgbClr val="692146"/>
    <a:srgbClr val="720F11"/>
    <a:srgbClr val="9F2241"/>
    <a:srgbClr val="E2DFCA"/>
    <a:srgbClr val="625D9C"/>
    <a:srgbClr val="E21A23"/>
    <a:srgbClr val="FFDFCA"/>
    <a:srgbClr val="FFB600"/>
    <a:srgbClr val="E7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49" autoAdjust="0"/>
    <p:restoredTop sz="94788" autoAdjust="0"/>
  </p:normalViewPr>
  <p:slideViewPr>
    <p:cSldViewPr snapToGrid="0">
      <p:cViewPr varScale="1">
        <p:scale>
          <a:sx n="72" d="100"/>
          <a:sy n="72" d="100"/>
        </p:scale>
        <p:origin x="1152" y="66"/>
      </p:cViewPr>
      <p:guideLst>
        <p:guide pos="1176"/>
        <p:guide orient="horz" pos="3000"/>
        <p:guide orient="horz" pos="384"/>
        <p:guide orient="horz" pos="2688"/>
        <p:guide orient="horz" pos="2904"/>
        <p:guide orient="horz" pos="1680"/>
        <p:guide orient="horz" pos="3216"/>
        <p:guide orient="horz" pos="3096"/>
        <p:guide pos="672"/>
        <p:guide pos="2976"/>
        <p:guide pos="5160"/>
        <p:guide pos="1948"/>
        <p:guide pos="216"/>
        <p:guide orient="horz" pos="2160"/>
        <p:guide orient="horz" pos="216"/>
      </p:guideLst>
    </p:cSldViewPr>
  </p:slideViewPr>
  <p:outlineViewPr>
    <p:cViewPr>
      <p:scale>
        <a:sx n="33" d="100"/>
        <a:sy n="33" d="100"/>
      </p:scale>
      <p:origin x="0" y="-14411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8" d="100"/>
        <a:sy n="98" d="100"/>
      </p:scale>
      <p:origin x="0" y="-20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0005A0-2A1F-40F7-A304-35C2A2529DCD}" type="doc">
      <dgm:prSet loTypeId="urn:microsoft.com/office/officeart/2005/8/layout/list1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F71A6E3-D25D-45CF-A8F6-4EAF824A5562}">
      <dgm:prSet phldrT="[Text]" custT="1"/>
      <dgm:spPr/>
      <dgm:t>
        <a:bodyPr/>
        <a:lstStyle/>
        <a:p>
          <a:r>
            <a:rPr lang="en-GB" sz="2000" b="0" dirty="0">
              <a:latin typeface="+mj-lt"/>
            </a:rPr>
            <a:t>Evaluating NPV Estimates</a:t>
          </a:r>
        </a:p>
      </dgm:t>
    </dgm:pt>
    <dgm:pt modelId="{F5078255-AB91-4B45-A00A-20B789EB2DA5}" type="parTrans" cxnId="{EE258ED4-E9C6-4E2A-97B1-A6A009D21379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AD75B691-A74F-44B0-81E3-C79F8769E0EB}" type="sibTrans" cxnId="{EE258ED4-E9C6-4E2A-97B1-A6A009D21379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7B345FF5-3696-4CE0-A219-8DF517B7CE23}">
      <dgm:prSet phldrT="[Text]" custT="1"/>
      <dgm:spPr/>
      <dgm:t>
        <a:bodyPr/>
        <a:lstStyle/>
        <a:p>
          <a:r>
            <a:rPr lang="en-GB" sz="2000" b="0" dirty="0">
              <a:latin typeface="+mj-lt"/>
            </a:rPr>
            <a:t>Scenario and Other What-if Analyses</a:t>
          </a:r>
        </a:p>
      </dgm:t>
    </dgm:pt>
    <dgm:pt modelId="{27061171-FB5B-4D70-B757-A45955D0FC60}" type="parTrans" cxnId="{9FC24535-F223-4A8C-BC37-DB19E925C89A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2274476D-FA48-4BE1-B2B4-0116B2658850}" type="sibTrans" cxnId="{9FC24535-F223-4A8C-BC37-DB19E925C89A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ECF3678C-B999-42C8-94BD-24122AB3ABBF}">
      <dgm:prSet phldrT="[Text]" custT="1"/>
      <dgm:spPr/>
      <dgm:t>
        <a:bodyPr/>
        <a:lstStyle/>
        <a:p>
          <a:r>
            <a:rPr lang="en-GB" sz="2000" b="0" dirty="0">
              <a:latin typeface="+mj-lt"/>
            </a:rPr>
            <a:t>Break-Even Analysis</a:t>
          </a:r>
        </a:p>
      </dgm:t>
    </dgm:pt>
    <dgm:pt modelId="{CCE97409-941D-4628-ADF0-DF4E35E7A38A}" type="parTrans" cxnId="{B1654BB5-BFCC-4A98-AB56-F75BE1AF8412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514049BC-46B9-4F11-99E4-C7C431B97F11}" type="sibTrans" cxnId="{B1654BB5-BFCC-4A98-AB56-F75BE1AF8412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743E4432-FBD1-476C-9E7B-2057C3017828}">
      <dgm:prSet custT="1"/>
      <dgm:spPr/>
      <dgm:t>
        <a:bodyPr/>
        <a:lstStyle/>
        <a:p>
          <a:r>
            <a:rPr lang="en-GB" sz="2000" b="0" dirty="0">
              <a:latin typeface="+mj-lt"/>
            </a:rPr>
            <a:t>Operating Cash Flow, Sales Volume and Break-Even</a:t>
          </a:r>
        </a:p>
      </dgm:t>
    </dgm:pt>
    <dgm:pt modelId="{858334DB-B267-4AB3-B169-9D1EC52FE901}" type="parTrans" cxnId="{49B0F842-F9F6-4930-B70D-A6E7390ADFF9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F4D3D7ED-2D0B-4216-9EB8-06BB32885704}" type="sibTrans" cxnId="{49B0F842-F9F6-4930-B70D-A6E7390ADFF9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12EFDA9A-BD72-484D-9C19-EB7DDB2F5E4D}">
      <dgm:prSet custT="1"/>
      <dgm:spPr/>
      <dgm:t>
        <a:bodyPr/>
        <a:lstStyle/>
        <a:p>
          <a:r>
            <a:rPr lang="en-GB" sz="2000" b="0" dirty="0">
              <a:latin typeface="+mj-lt"/>
            </a:rPr>
            <a:t>Operating Leverage</a:t>
          </a:r>
        </a:p>
      </dgm:t>
    </dgm:pt>
    <dgm:pt modelId="{1ED026AC-2B16-4C55-B763-6311970115F6}" type="parTrans" cxnId="{B1DB30DA-95FB-4610-9A04-782C9818D39B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1BE11824-7F2A-419A-A1BF-E1E593F7BA3F}" type="sibTrans" cxnId="{B1DB30DA-95FB-4610-9A04-782C9818D39B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DE0FCE09-F0C0-40A0-AE34-461E82970F6E}">
      <dgm:prSet custT="1"/>
      <dgm:spPr/>
      <dgm:t>
        <a:bodyPr/>
        <a:lstStyle/>
        <a:p>
          <a:r>
            <a:rPr lang="en-GB" sz="2000" b="0" dirty="0">
              <a:latin typeface="+mj-lt"/>
            </a:rPr>
            <a:t>Capital Rationing</a:t>
          </a:r>
        </a:p>
      </dgm:t>
    </dgm:pt>
    <dgm:pt modelId="{D15CDC5D-F08B-41E0-BEB9-05E3E39BE1F4}" type="parTrans" cxnId="{95084121-D6D5-4CF7-9235-15C43BBFECEA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A4428F78-2165-4B5A-8F2B-171A89776379}" type="sibTrans" cxnId="{95084121-D6D5-4CF7-9235-15C43BBFECEA}">
      <dgm:prSet/>
      <dgm:spPr/>
      <dgm:t>
        <a:bodyPr/>
        <a:lstStyle/>
        <a:p>
          <a:endParaRPr lang="en-GB" sz="2000" b="0">
            <a:latin typeface="+mj-lt"/>
          </a:endParaRPr>
        </a:p>
      </dgm:t>
    </dgm:pt>
    <dgm:pt modelId="{3A47C889-C961-4268-B8AC-C53AAC691B01}" type="pres">
      <dgm:prSet presAssocID="{2E0005A0-2A1F-40F7-A304-35C2A2529DCD}" presName="linear" presStyleCnt="0">
        <dgm:presLayoutVars>
          <dgm:dir/>
          <dgm:animLvl val="lvl"/>
          <dgm:resizeHandles val="exact"/>
        </dgm:presLayoutVars>
      </dgm:prSet>
      <dgm:spPr/>
    </dgm:pt>
    <dgm:pt modelId="{7D838933-1F66-463B-857A-0C15C20081EB}" type="pres">
      <dgm:prSet presAssocID="{8F71A6E3-D25D-45CF-A8F6-4EAF824A5562}" presName="parentLin" presStyleCnt="0"/>
      <dgm:spPr/>
    </dgm:pt>
    <dgm:pt modelId="{6DE7ED66-BB08-4A1D-973B-9AB31CB5C04B}" type="pres">
      <dgm:prSet presAssocID="{8F71A6E3-D25D-45CF-A8F6-4EAF824A5562}" presName="parentLeftMargin" presStyleLbl="node1" presStyleIdx="0" presStyleCnt="6"/>
      <dgm:spPr/>
    </dgm:pt>
    <dgm:pt modelId="{A3832E55-FD84-423A-926F-07D191EFFCEC}" type="pres">
      <dgm:prSet presAssocID="{8F71A6E3-D25D-45CF-A8F6-4EAF824A5562}" presName="parentText" presStyleLbl="node1" presStyleIdx="0" presStyleCnt="6" custScaleX="111390">
        <dgm:presLayoutVars>
          <dgm:chMax val="0"/>
          <dgm:bulletEnabled val="1"/>
        </dgm:presLayoutVars>
      </dgm:prSet>
      <dgm:spPr/>
    </dgm:pt>
    <dgm:pt modelId="{09A863C2-E0CC-49EE-86BD-33E3117049C8}" type="pres">
      <dgm:prSet presAssocID="{8F71A6E3-D25D-45CF-A8F6-4EAF824A5562}" presName="negativeSpace" presStyleCnt="0"/>
      <dgm:spPr/>
    </dgm:pt>
    <dgm:pt modelId="{201FDBC2-C7C6-4B98-BCE3-36000937481E}" type="pres">
      <dgm:prSet presAssocID="{8F71A6E3-D25D-45CF-A8F6-4EAF824A5562}" presName="childText" presStyleLbl="conFgAcc1" presStyleIdx="0" presStyleCnt="6">
        <dgm:presLayoutVars>
          <dgm:bulletEnabled val="1"/>
        </dgm:presLayoutVars>
      </dgm:prSet>
      <dgm:spPr/>
    </dgm:pt>
    <dgm:pt modelId="{0EEC9287-2A19-4AD9-B086-A274AC250A6D}" type="pres">
      <dgm:prSet presAssocID="{AD75B691-A74F-44B0-81E3-C79F8769E0EB}" presName="spaceBetweenRectangles" presStyleCnt="0"/>
      <dgm:spPr/>
    </dgm:pt>
    <dgm:pt modelId="{BAAFDB5D-B4D8-4908-B7B1-D20F881501C7}" type="pres">
      <dgm:prSet presAssocID="{7B345FF5-3696-4CE0-A219-8DF517B7CE23}" presName="parentLin" presStyleCnt="0"/>
      <dgm:spPr/>
    </dgm:pt>
    <dgm:pt modelId="{44D75650-3FEB-4710-86F2-DDAEF51D1F2E}" type="pres">
      <dgm:prSet presAssocID="{7B345FF5-3696-4CE0-A219-8DF517B7CE23}" presName="parentLeftMargin" presStyleLbl="node1" presStyleIdx="0" presStyleCnt="6"/>
      <dgm:spPr/>
    </dgm:pt>
    <dgm:pt modelId="{0D99BB5E-2200-4AE7-96F5-046BF6F2886E}" type="pres">
      <dgm:prSet presAssocID="{7B345FF5-3696-4CE0-A219-8DF517B7CE23}" presName="parentText" presStyleLbl="node1" presStyleIdx="1" presStyleCnt="6" custScaleX="111390">
        <dgm:presLayoutVars>
          <dgm:chMax val="0"/>
          <dgm:bulletEnabled val="1"/>
        </dgm:presLayoutVars>
      </dgm:prSet>
      <dgm:spPr/>
    </dgm:pt>
    <dgm:pt modelId="{F5CF35AE-6431-484F-BC19-DA63B546B9B6}" type="pres">
      <dgm:prSet presAssocID="{7B345FF5-3696-4CE0-A219-8DF517B7CE23}" presName="negativeSpace" presStyleCnt="0"/>
      <dgm:spPr/>
    </dgm:pt>
    <dgm:pt modelId="{C2E60D6E-CF53-4298-A129-2F183F60A123}" type="pres">
      <dgm:prSet presAssocID="{7B345FF5-3696-4CE0-A219-8DF517B7CE23}" presName="childText" presStyleLbl="conFgAcc1" presStyleIdx="1" presStyleCnt="6">
        <dgm:presLayoutVars>
          <dgm:bulletEnabled val="1"/>
        </dgm:presLayoutVars>
      </dgm:prSet>
      <dgm:spPr/>
    </dgm:pt>
    <dgm:pt modelId="{0B9FE5D2-1CA2-4C06-8B3E-A294D4D1F05B}" type="pres">
      <dgm:prSet presAssocID="{2274476D-FA48-4BE1-B2B4-0116B2658850}" presName="spaceBetweenRectangles" presStyleCnt="0"/>
      <dgm:spPr/>
    </dgm:pt>
    <dgm:pt modelId="{38C8B909-4709-4651-A5FD-20C3E144AC4D}" type="pres">
      <dgm:prSet presAssocID="{ECF3678C-B999-42C8-94BD-24122AB3ABBF}" presName="parentLin" presStyleCnt="0"/>
      <dgm:spPr/>
    </dgm:pt>
    <dgm:pt modelId="{E3DC0D31-BB8A-46CA-8AA6-B09C3F2AFBE2}" type="pres">
      <dgm:prSet presAssocID="{ECF3678C-B999-42C8-94BD-24122AB3ABBF}" presName="parentLeftMargin" presStyleLbl="node1" presStyleIdx="1" presStyleCnt="6"/>
      <dgm:spPr/>
    </dgm:pt>
    <dgm:pt modelId="{1EC413AE-65D6-462E-8A7A-82532436B092}" type="pres">
      <dgm:prSet presAssocID="{ECF3678C-B999-42C8-94BD-24122AB3ABBF}" presName="parentText" presStyleLbl="node1" presStyleIdx="2" presStyleCnt="6" custScaleX="111390">
        <dgm:presLayoutVars>
          <dgm:chMax val="0"/>
          <dgm:bulletEnabled val="1"/>
        </dgm:presLayoutVars>
      </dgm:prSet>
      <dgm:spPr/>
    </dgm:pt>
    <dgm:pt modelId="{30D451CA-8502-468A-AD22-7EC94B095361}" type="pres">
      <dgm:prSet presAssocID="{ECF3678C-B999-42C8-94BD-24122AB3ABBF}" presName="negativeSpace" presStyleCnt="0"/>
      <dgm:spPr/>
    </dgm:pt>
    <dgm:pt modelId="{882D4E61-1926-4749-BFCE-4EB9D1BB5845}" type="pres">
      <dgm:prSet presAssocID="{ECF3678C-B999-42C8-94BD-24122AB3ABBF}" presName="childText" presStyleLbl="conFgAcc1" presStyleIdx="2" presStyleCnt="6">
        <dgm:presLayoutVars>
          <dgm:bulletEnabled val="1"/>
        </dgm:presLayoutVars>
      </dgm:prSet>
      <dgm:spPr/>
    </dgm:pt>
    <dgm:pt modelId="{5F361E78-7A8F-482B-A31E-8BB4FD57E72C}" type="pres">
      <dgm:prSet presAssocID="{514049BC-46B9-4F11-99E4-C7C431B97F11}" presName="spaceBetweenRectangles" presStyleCnt="0"/>
      <dgm:spPr/>
    </dgm:pt>
    <dgm:pt modelId="{E376CB83-2A9A-4283-A094-3429E7468722}" type="pres">
      <dgm:prSet presAssocID="{743E4432-FBD1-476C-9E7B-2057C3017828}" presName="parentLin" presStyleCnt="0"/>
      <dgm:spPr/>
    </dgm:pt>
    <dgm:pt modelId="{B9693D61-3626-46A1-BA01-9E1F6E6DC1FA}" type="pres">
      <dgm:prSet presAssocID="{743E4432-FBD1-476C-9E7B-2057C3017828}" presName="parentLeftMargin" presStyleLbl="node1" presStyleIdx="2" presStyleCnt="6"/>
      <dgm:spPr/>
    </dgm:pt>
    <dgm:pt modelId="{2AC27B8F-10DF-4AB2-B89C-77E58DBD7B7B}" type="pres">
      <dgm:prSet presAssocID="{743E4432-FBD1-476C-9E7B-2057C3017828}" presName="parentText" presStyleLbl="node1" presStyleIdx="3" presStyleCnt="6" custScaleX="111335">
        <dgm:presLayoutVars>
          <dgm:chMax val="0"/>
          <dgm:bulletEnabled val="1"/>
        </dgm:presLayoutVars>
      </dgm:prSet>
      <dgm:spPr/>
    </dgm:pt>
    <dgm:pt modelId="{7994FD8C-C68A-48C7-B064-33C1F24AF8DD}" type="pres">
      <dgm:prSet presAssocID="{743E4432-FBD1-476C-9E7B-2057C3017828}" presName="negativeSpace" presStyleCnt="0"/>
      <dgm:spPr/>
    </dgm:pt>
    <dgm:pt modelId="{0A21B1D6-86AC-4EDA-A723-831CE2439881}" type="pres">
      <dgm:prSet presAssocID="{743E4432-FBD1-476C-9E7B-2057C3017828}" presName="childText" presStyleLbl="conFgAcc1" presStyleIdx="3" presStyleCnt="6">
        <dgm:presLayoutVars>
          <dgm:bulletEnabled val="1"/>
        </dgm:presLayoutVars>
      </dgm:prSet>
      <dgm:spPr/>
    </dgm:pt>
    <dgm:pt modelId="{7DD63B8F-1034-460D-BA50-238132E21240}" type="pres">
      <dgm:prSet presAssocID="{F4D3D7ED-2D0B-4216-9EB8-06BB32885704}" presName="spaceBetweenRectangles" presStyleCnt="0"/>
      <dgm:spPr/>
    </dgm:pt>
    <dgm:pt modelId="{A853AE05-2CE5-42D6-A673-BBF3899E8B23}" type="pres">
      <dgm:prSet presAssocID="{12EFDA9A-BD72-484D-9C19-EB7DDB2F5E4D}" presName="parentLin" presStyleCnt="0"/>
      <dgm:spPr/>
    </dgm:pt>
    <dgm:pt modelId="{24C65CC9-7D60-4A49-BC8A-74446C1C0DD3}" type="pres">
      <dgm:prSet presAssocID="{12EFDA9A-BD72-484D-9C19-EB7DDB2F5E4D}" presName="parentLeftMargin" presStyleLbl="node1" presStyleIdx="3" presStyleCnt="6"/>
      <dgm:spPr/>
    </dgm:pt>
    <dgm:pt modelId="{57892F6A-89E1-4482-BB21-DCCF883B69D7}" type="pres">
      <dgm:prSet presAssocID="{12EFDA9A-BD72-484D-9C19-EB7DDB2F5E4D}" presName="parentText" presStyleLbl="node1" presStyleIdx="4" presStyleCnt="6" custScaleX="111335">
        <dgm:presLayoutVars>
          <dgm:chMax val="0"/>
          <dgm:bulletEnabled val="1"/>
        </dgm:presLayoutVars>
      </dgm:prSet>
      <dgm:spPr/>
    </dgm:pt>
    <dgm:pt modelId="{82D72E9E-384A-45D0-85FC-84AA83DAF888}" type="pres">
      <dgm:prSet presAssocID="{12EFDA9A-BD72-484D-9C19-EB7DDB2F5E4D}" presName="negativeSpace" presStyleCnt="0"/>
      <dgm:spPr/>
    </dgm:pt>
    <dgm:pt modelId="{441BF52D-2B12-453B-A8EC-DE30D0D96A6D}" type="pres">
      <dgm:prSet presAssocID="{12EFDA9A-BD72-484D-9C19-EB7DDB2F5E4D}" presName="childText" presStyleLbl="conFgAcc1" presStyleIdx="4" presStyleCnt="6">
        <dgm:presLayoutVars>
          <dgm:bulletEnabled val="1"/>
        </dgm:presLayoutVars>
      </dgm:prSet>
      <dgm:spPr/>
    </dgm:pt>
    <dgm:pt modelId="{7C36C4D5-0D50-4F09-95A4-FF5549C9FC4F}" type="pres">
      <dgm:prSet presAssocID="{1BE11824-7F2A-419A-A1BF-E1E593F7BA3F}" presName="spaceBetweenRectangles" presStyleCnt="0"/>
      <dgm:spPr/>
    </dgm:pt>
    <dgm:pt modelId="{81C57C13-7269-4269-94A9-B0D1B68C04C2}" type="pres">
      <dgm:prSet presAssocID="{DE0FCE09-F0C0-40A0-AE34-461E82970F6E}" presName="parentLin" presStyleCnt="0"/>
      <dgm:spPr/>
    </dgm:pt>
    <dgm:pt modelId="{5BA93E5E-7F90-416D-9CF6-EDE3665EDCB6}" type="pres">
      <dgm:prSet presAssocID="{DE0FCE09-F0C0-40A0-AE34-461E82970F6E}" presName="parentLeftMargin" presStyleLbl="node1" presStyleIdx="4" presStyleCnt="6"/>
      <dgm:spPr/>
    </dgm:pt>
    <dgm:pt modelId="{1BB28C3A-8F69-4AE2-9BF2-50A876490C35}" type="pres">
      <dgm:prSet presAssocID="{DE0FCE09-F0C0-40A0-AE34-461E82970F6E}" presName="parentText" presStyleLbl="node1" presStyleIdx="5" presStyleCnt="6" custScaleX="111335">
        <dgm:presLayoutVars>
          <dgm:chMax val="0"/>
          <dgm:bulletEnabled val="1"/>
        </dgm:presLayoutVars>
      </dgm:prSet>
      <dgm:spPr/>
    </dgm:pt>
    <dgm:pt modelId="{C3408F3F-8328-4879-97E0-B5E92DF6BA6A}" type="pres">
      <dgm:prSet presAssocID="{DE0FCE09-F0C0-40A0-AE34-461E82970F6E}" presName="negativeSpace" presStyleCnt="0"/>
      <dgm:spPr/>
    </dgm:pt>
    <dgm:pt modelId="{6C86A983-D1F9-43EE-AAD7-87849F585A3E}" type="pres">
      <dgm:prSet presAssocID="{DE0FCE09-F0C0-40A0-AE34-461E82970F6E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95084121-D6D5-4CF7-9235-15C43BBFECEA}" srcId="{2E0005A0-2A1F-40F7-A304-35C2A2529DCD}" destId="{DE0FCE09-F0C0-40A0-AE34-461E82970F6E}" srcOrd="5" destOrd="0" parTransId="{D15CDC5D-F08B-41E0-BEB9-05E3E39BE1F4}" sibTransId="{A4428F78-2165-4B5A-8F2B-171A89776379}"/>
    <dgm:cxn modelId="{F5F66027-0495-43B7-B3D8-6C14000D8EC9}" type="presOf" srcId="{743E4432-FBD1-476C-9E7B-2057C3017828}" destId="{B9693D61-3626-46A1-BA01-9E1F6E6DC1FA}" srcOrd="0" destOrd="0" presId="urn:microsoft.com/office/officeart/2005/8/layout/list1"/>
    <dgm:cxn modelId="{9FC24535-F223-4A8C-BC37-DB19E925C89A}" srcId="{2E0005A0-2A1F-40F7-A304-35C2A2529DCD}" destId="{7B345FF5-3696-4CE0-A219-8DF517B7CE23}" srcOrd="1" destOrd="0" parTransId="{27061171-FB5B-4D70-B757-A45955D0FC60}" sibTransId="{2274476D-FA48-4BE1-B2B4-0116B2658850}"/>
    <dgm:cxn modelId="{49B0F842-F9F6-4930-B70D-A6E7390ADFF9}" srcId="{2E0005A0-2A1F-40F7-A304-35C2A2529DCD}" destId="{743E4432-FBD1-476C-9E7B-2057C3017828}" srcOrd="3" destOrd="0" parTransId="{858334DB-B267-4AB3-B169-9D1EC52FE901}" sibTransId="{F4D3D7ED-2D0B-4216-9EB8-06BB32885704}"/>
    <dgm:cxn modelId="{32F06B70-7E79-4354-9EF9-B28C7B51068A}" type="presOf" srcId="{DE0FCE09-F0C0-40A0-AE34-461E82970F6E}" destId="{1BB28C3A-8F69-4AE2-9BF2-50A876490C35}" srcOrd="1" destOrd="0" presId="urn:microsoft.com/office/officeart/2005/8/layout/list1"/>
    <dgm:cxn modelId="{CD5F8D8D-7B88-410E-BE18-1A064EE361B6}" type="presOf" srcId="{2E0005A0-2A1F-40F7-A304-35C2A2529DCD}" destId="{3A47C889-C961-4268-B8AC-C53AAC691B01}" srcOrd="0" destOrd="0" presId="urn:microsoft.com/office/officeart/2005/8/layout/list1"/>
    <dgm:cxn modelId="{2553858E-2451-4354-958B-DDAF40FB58E8}" type="presOf" srcId="{12EFDA9A-BD72-484D-9C19-EB7DDB2F5E4D}" destId="{57892F6A-89E1-4482-BB21-DCCF883B69D7}" srcOrd="1" destOrd="0" presId="urn:microsoft.com/office/officeart/2005/8/layout/list1"/>
    <dgm:cxn modelId="{0D1E19A7-6D50-47B9-9959-8AD6144D66B5}" type="presOf" srcId="{8F71A6E3-D25D-45CF-A8F6-4EAF824A5562}" destId="{A3832E55-FD84-423A-926F-07D191EFFCEC}" srcOrd="1" destOrd="0" presId="urn:microsoft.com/office/officeart/2005/8/layout/list1"/>
    <dgm:cxn modelId="{562B8FA9-30C5-4D3C-B45D-F361597A9F7F}" type="presOf" srcId="{ECF3678C-B999-42C8-94BD-24122AB3ABBF}" destId="{1EC413AE-65D6-462E-8A7A-82532436B092}" srcOrd="1" destOrd="0" presId="urn:microsoft.com/office/officeart/2005/8/layout/list1"/>
    <dgm:cxn modelId="{B1654BB5-BFCC-4A98-AB56-F75BE1AF8412}" srcId="{2E0005A0-2A1F-40F7-A304-35C2A2529DCD}" destId="{ECF3678C-B999-42C8-94BD-24122AB3ABBF}" srcOrd="2" destOrd="0" parTransId="{CCE97409-941D-4628-ADF0-DF4E35E7A38A}" sibTransId="{514049BC-46B9-4F11-99E4-C7C431B97F11}"/>
    <dgm:cxn modelId="{894161CB-1660-449E-BA6F-395BA5CFB5BB}" type="presOf" srcId="{DE0FCE09-F0C0-40A0-AE34-461E82970F6E}" destId="{5BA93E5E-7F90-416D-9CF6-EDE3665EDCB6}" srcOrd="0" destOrd="0" presId="urn:microsoft.com/office/officeart/2005/8/layout/list1"/>
    <dgm:cxn modelId="{EE258ED4-E9C6-4E2A-97B1-A6A009D21379}" srcId="{2E0005A0-2A1F-40F7-A304-35C2A2529DCD}" destId="{8F71A6E3-D25D-45CF-A8F6-4EAF824A5562}" srcOrd="0" destOrd="0" parTransId="{F5078255-AB91-4B45-A00A-20B789EB2DA5}" sibTransId="{AD75B691-A74F-44B0-81E3-C79F8769E0EB}"/>
    <dgm:cxn modelId="{7CBFA9D6-E002-46BD-8B5A-EAFD73625CCB}" type="presOf" srcId="{7B345FF5-3696-4CE0-A219-8DF517B7CE23}" destId="{44D75650-3FEB-4710-86F2-DDAEF51D1F2E}" srcOrd="0" destOrd="0" presId="urn:microsoft.com/office/officeart/2005/8/layout/list1"/>
    <dgm:cxn modelId="{75ED61D9-E827-4BA2-A844-2CB81604F7B1}" type="presOf" srcId="{12EFDA9A-BD72-484D-9C19-EB7DDB2F5E4D}" destId="{24C65CC9-7D60-4A49-BC8A-74446C1C0DD3}" srcOrd="0" destOrd="0" presId="urn:microsoft.com/office/officeart/2005/8/layout/list1"/>
    <dgm:cxn modelId="{B1DB30DA-95FB-4610-9A04-782C9818D39B}" srcId="{2E0005A0-2A1F-40F7-A304-35C2A2529DCD}" destId="{12EFDA9A-BD72-484D-9C19-EB7DDB2F5E4D}" srcOrd="4" destOrd="0" parTransId="{1ED026AC-2B16-4C55-B763-6311970115F6}" sibTransId="{1BE11824-7F2A-419A-A1BF-E1E593F7BA3F}"/>
    <dgm:cxn modelId="{A4B93FEB-88D2-42B7-8E7B-1CC80B9E2BC1}" type="presOf" srcId="{743E4432-FBD1-476C-9E7B-2057C3017828}" destId="{2AC27B8F-10DF-4AB2-B89C-77E58DBD7B7B}" srcOrd="1" destOrd="0" presId="urn:microsoft.com/office/officeart/2005/8/layout/list1"/>
    <dgm:cxn modelId="{EC39FCF8-3098-408C-B915-6B1C9F24D1F1}" type="presOf" srcId="{8F71A6E3-D25D-45CF-A8F6-4EAF824A5562}" destId="{6DE7ED66-BB08-4A1D-973B-9AB31CB5C04B}" srcOrd="0" destOrd="0" presId="urn:microsoft.com/office/officeart/2005/8/layout/list1"/>
    <dgm:cxn modelId="{8E4101FE-20F9-44DB-AA49-1CE9721D0C75}" type="presOf" srcId="{7B345FF5-3696-4CE0-A219-8DF517B7CE23}" destId="{0D99BB5E-2200-4AE7-96F5-046BF6F2886E}" srcOrd="1" destOrd="0" presId="urn:microsoft.com/office/officeart/2005/8/layout/list1"/>
    <dgm:cxn modelId="{C22FE8FF-DE23-424D-B0EE-3EAA6C2CECC9}" type="presOf" srcId="{ECF3678C-B999-42C8-94BD-24122AB3ABBF}" destId="{E3DC0D31-BB8A-46CA-8AA6-B09C3F2AFBE2}" srcOrd="0" destOrd="0" presId="urn:microsoft.com/office/officeart/2005/8/layout/list1"/>
    <dgm:cxn modelId="{E5A13E3F-B4A8-4D6C-9248-7C67974BB90F}" type="presParOf" srcId="{3A47C889-C961-4268-B8AC-C53AAC691B01}" destId="{7D838933-1F66-463B-857A-0C15C20081EB}" srcOrd="0" destOrd="0" presId="urn:microsoft.com/office/officeart/2005/8/layout/list1"/>
    <dgm:cxn modelId="{D0E53FF1-1A30-41B4-B32D-C2CAA9DEF863}" type="presParOf" srcId="{7D838933-1F66-463B-857A-0C15C20081EB}" destId="{6DE7ED66-BB08-4A1D-973B-9AB31CB5C04B}" srcOrd="0" destOrd="0" presId="urn:microsoft.com/office/officeart/2005/8/layout/list1"/>
    <dgm:cxn modelId="{7124BACB-3858-40E7-8F8D-22C4E9B65186}" type="presParOf" srcId="{7D838933-1F66-463B-857A-0C15C20081EB}" destId="{A3832E55-FD84-423A-926F-07D191EFFCEC}" srcOrd="1" destOrd="0" presId="urn:microsoft.com/office/officeart/2005/8/layout/list1"/>
    <dgm:cxn modelId="{06699CA3-5E6D-4537-ACD1-A121CB46DBB9}" type="presParOf" srcId="{3A47C889-C961-4268-B8AC-C53AAC691B01}" destId="{09A863C2-E0CC-49EE-86BD-33E3117049C8}" srcOrd="1" destOrd="0" presId="urn:microsoft.com/office/officeart/2005/8/layout/list1"/>
    <dgm:cxn modelId="{620B0533-E895-4A0D-9CA2-5BBB7780FAB0}" type="presParOf" srcId="{3A47C889-C961-4268-B8AC-C53AAC691B01}" destId="{201FDBC2-C7C6-4B98-BCE3-36000937481E}" srcOrd="2" destOrd="0" presId="urn:microsoft.com/office/officeart/2005/8/layout/list1"/>
    <dgm:cxn modelId="{A8DDB5AB-4CC6-4E83-9CBE-0530A36FB12D}" type="presParOf" srcId="{3A47C889-C961-4268-B8AC-C53AAC691B01}" destId="{0EEC9287-2A19-4AD9-B086-A274AC250A6D}" srcOrd="3" destOrd="0" presId="urn:microsoft.com/office/officeart/2005/8/layout/list1"/>
    <dgm:cxn modelId="{754361A7-BB5E-4206-9AA6-5BC324A1AE54}" type="presParOf" srcId="{3A47C889-C961-4268-B8AC-C53AAC691B01}" destId="{BAAFDB5D-B4D8-4908-B7B1-D20F881501C7}" srcOrd="4" destOrd="0" presId="urn:microsoft.com/office/officeart/2005/8/layout/list1"/>
    <dgm:cxn modelId="{AF2A9EDF-CE8A-44D3-8E1B-331F1CFF62EB}" type="presParOf" srcId="{BAAFDB5D-B4D8-4908-B7B1-D20F881501C7}" destId="{44D75650-3FEB-4710-86F2-DDAEF51D1F2E}" srcOrd="0" destOrd="0" presId="urn:microsoft.com/office/officeart/2005/8/layout/list1"/>
    <dgm:cxn modelId="{E479C8B8-14C3-4CBE-AF1D-66AEB9E7AE9E}" type="presParOf" srcId="{BAAFDB5D-B4D8-4908-B7B1-D20F881501C7}" destId="{0D99BB5E-2200-4AE7-96F5-046BF6F2886E}" srcOrd="1" destOrd="0" presId="urn:microsoft.com/office/officeart/2005/8/layout/list1"/>
    <dgm:cxn modelId="{98AE9BDD-C11A-48BD-A81C-D536435A2AD9}" type="presParOf" srcId="{3A47C889-C961-4268-B8AC-C53AAC691B01}" destId="{F5CF35AE-6431-484F-BC19-DA63B546B9B6}" srcOrd="5" destOrd="0" presId="urn:microsoft.com/office/officeart/2005/8/layout/list1"/>
    <dgm:cxn modelId="{59073B6E-8392-4A79-948D-B0D70EC50389}" type="presParOf" srcId="{3A47C889-C961-4268-B8AC-C53AAC691B01}" destId="{C2E60D6E-CF53-4298-A129-2F183F60A123}" srcOrd="6" destOrd="0" presId="urn:microsoft.com/office/officeart/2005/8/layout/list1"/>
    <dgm:cxn modelId="{14914745-2166-4677-86B2-22D4FD72AD06}" type="presParOf" srcId="{3A47C889-C961-4268-B8AC-C53AAC691B01}" destId="{0B9FE5D2-1CA2-4C06-8B3E-A294D4D1F05B}" srcOrd="7" destOrd="0" presId="urn:microsoft.com/office/officeart/2005/8/layout/list1"/>
    <dgm:cxn modelId="{459D6281-DDD9-4D1F-9CFD-31FCB89BE760}" type="presParOf" srcId="{3A47C889-C961-4268-B8AC-C53AAC691B01}" destId="{38C8B909-4709-4651-A5FD-20C3E144AC4D}" srcOrd="8" destOrd="0" presId="urn:microsoft.com/office/officeart/2005/8/layout/list1"/>
    <dgm:cxn modelId="{EC91E0EE-3C95-45C6-9F13-A834CE588276}" type="presParOf" srcId="{38C8B909-4709-4651-A5FD-20C3E144AC4D}" destId="{E3DC0D31-BB8A-46CA-8AA6-B09C3F2AFBE2}" srcOrd="0" destOrd="0" presId="urn:microsoft.com/office/officeart/2005/8/layout/list1"/>
    <dgm:cxn modelId="{84B6D929-C15F-4187-AE98-006B3D23D9D9}" type="presParOf" srcId="{38C8B909-4709-4651-A5FD-20C3E144AC4D}" destId="{1EC413AE-65D6-462E-8A7A-82532436B092}" srcOrd="1" destOrd="0" presId="urn:microsoft.com/office/officeart/2005/8/layout/list1"/>
    <dgm:cxn modelId="{E38DBD44-887B-4BE1-BC4D-807A974A30E4}" type="presParOf" srcId="{3A47C889-C961-4268-B8AC-C53AAC691B01}" destId="{30D451CA-8502-468A-AD22-7EC94B095361}" srcOrd="9" destOrd="0" presId="urn:microsoft.com/office/officeart/2005/8/layout/list1"/>
    <dgm:cxn modelId="{EF58C1AE-9F0F-46F2-BE94-EBE074A2929E}" type="presParOf" srcId="{3A47C889-C961-4268-B8AC-C53AAC691B01}" destId="{882D4E61-1926-4749-BFCE-4EB9D1BB5845}" srcOrd="10" destOrd="0" presId="urn:microsoft.com/office/officeart/2005/8/layout/list1"/>
    <dgm:cxn modelId="{85AEDC4F-6D4E-42AB-8ABF-81B3BB2E9F6B}" type="presParOf" srcId="{3A47C889-C961-4268-B8AC-C53AAC691B01}" destId="{5F361E78-7A8F-482B-A31E-8BB4FD57E72C}" srcOrd="11" destOrd="0" presId="urn:microsoft.com/office/officeart/2005/8/layout/list1"/>
    <dgm:cxn modelId="{03DEE99F-C195-4D54-A141-86587BB977E3}" type="presParOf" srcId="{3A47C889-C961-4268-B8AC-C53AAC691B01}" destId="{E376CB83-2A9A-4283-A094-3429E7468722}" srcOrd="12" destOrd="0" presId="urn:microsoft.com/office/officeart/2005/8/layout/list1"/>
    <dgm:cxn modelId="{FC04EAA1-78B1-4C3D-B1A2-F37FC77F1E02}" type="presParOf" srcId="{E376CB83-2A9A-4283-A094-3429E7468722}" destId="{B9693D61-3626-46A1-BA01-9E1F6E6DC1FA}" srcOrd="0" destOrd="0" presId="urn:microsoft.com/office/officeart/2005/8/layout/list1"/>
    <dgm:cxn modelId="{FC05FBD4-0AD2-4CBB-B605-A70CFEC0F64D}" type="presParOf" srcId="{E376CB83-2A9A-4283-A094-3429E7468722}" destId="{2AC27B8F-10DF-4AB2-B89C-77E58DBD7B7B}" srcOrd="1" destOrd="0" presId="urn:microsoft.com/office/officeart/2005/8/layout/list1"/>
    <dgm:cxn modelId="{7321E6CC-F720-4659-ACD6-C384676E6B47}" type="presParOf" srcId="{3A47C889-C961-4268-B8AC-C53AAC691B01}" destId="{7994FD8C-C68A-48C7-B064-33C1F24AF8DD}" srcOrd="13" destOrd="0" presId="urn:microsoft.com/office/officeart/2005/8/layout/list1"/>
    <dgm:cxn modelId="{E4D6207C-9D53-4311-BAEC-23E241EB7CBC}" type="presParOf" srcId="{3A47C889-C961-4268-B8AC-C53AAC691B01}" destId="{0A21B1D6-86AC-4EDA-A723-831CE2439881}" srcOrd="14" destOrd="0" presId="urn:microsoft.com/office/officeart/2005/8/layout/list1"/>
    <dgm:cxn modelId="{32BBD853-48AD-450B-8737-8E14FA7D75E5}" type="presParOf" srcId="{3A47C889-C961-4268-B8AC-C53AAC691B01}" destId="{7DD63B8F-1034-460D-BA50-238132E21240}" srcOrd="15" destOrd="0" presId="urn:microsoft.com/office/officeart/2005/8/layout/list1"/>
    <dgm:cxn modelId="{7470659E-9F8B-4CF5-94AB-0AE901D304B6}" type="presParOf" srcId="{3A47C889-C961-4268-B8AC-C53AAC691B01}" destId="{A853AE05-2CE5-42D6-A673-BBF3899E8B23}" srcOrd="16" destOrd="0" presId="urn:microsoft.com/office/officeart/2005/8/layout/list1"/>
    <dgm:cxn modelId="{3F652E29-9DA5-47E9-9C38-AADF81F66EEA}" type="presParOf" srcId="{A853AE05-2CE5-42D6-A673-BBF3899E8B23}" destId="{24C65CC9-7D60-4A49-BC8A-74446C1C0DD3}" srcOrd="0" destOrd="0" presId="urn:microsoft.com/office/officeart/2005/8/layout/list1"/>
    <dgm:cxn modelId="{648AD2B3-0353-48E1-B1DB-8EBE56EA2238}" type="presParOf" srcId="{A853AE05-2CE5-42D6-A673-BBF3899E8B23}" destId="{57892F6A-89E1-4482-BB21-DCCF883B69D7}" srcOrd="1" destOrd="0" presId="urn:microsoft.com/office/officeart/2005/8/layout/list1"/>
    <dgm:cxn modelId="{A6C54562-36C6-47AF-B6AE-0C15FB0C682C}" type="presParOf" srcId="{3A47C889-C961-4268-B8AC-C53AAC691B01}" destId="{82D72E9E-384A-45D0-85FC-84AA83DAF888}" srcOrd="17" destOrd="0" presId="urn:microsoft.com/office/officeart/2005/8/layout/list1"/>
    <dgm:cxn modelId="{CEB56CAC-B053-4894-8A31-91623BFEBCCA}" type="presParOf" srcId="{3A47C889-C961-4268-B8AC-C53AAC691B01}" destId="{441BF52D-2B12-453B-A8EC-DE30D0D96A6D}" srcOrd="18" destOrd="0" presId="urn:microsoft.com/office/officeart/2005/8/layout/list1"/>
    <dgm:cxn modelId="{1788841D-B1F0-4FA0-A872-5D99D5BA7FB0}" type="presParOf" srcId="{3A47C889-C961-4268-B8AC-C53AAC691B01}" destId="{7C36C4D5-0D50-4F09-95A4-FF5549C9FC4F}" srcOrd="19" destOrd="0" presId="urn:microsoft.com/office/officeart/2005/8/layout/list1"/>
    <dgm:cxn modelId="{ADBD3940-F335-4ED2-B58E-9AB653E4B546}" type="presParOf" srcId="{3A47C889-C961-4268-B8AC-C53AAC691B01}" destId="{81C57C13-7269-4269-94A9-B0D1B68C04C2}" srcOrd="20" destOrd="0" presId="urn:microsoft.com/office/officeart/2005/8/layout/list1"/>
    <dgm:cxn modelId="{844B782C-A884-4536-AD53-434C83082C37}" type="presParOf" srcId="{81C57C13-7269-4269-94A9-B0D1B68C04C2}" destId="{5BA93E5E-7F90-416D-9CF6-EDE3665EDCB6}" srcOrd="0" destOrd="0" presId="urn:microsoft.com/office/officeart/2005/8/layout/list1"/>
    <dgm:cxn modelId="{33092C41-55DF-4ED6-A0CE-989483F06D63}" type="presParOf" srcId="{81C57C13-7269-4269-94A9-B0D1B68C04C2}" destId="{1BB28C3A-8F69-4AE2-9BF2-50A876490C35}" srcOrd="1" destOrd="0" presId="urn:microsoft.com/office/officeart/2005/8/layout/list1"/>
    <dgm:cxn modelId="{71D742BB-33CE-4905-8A43-31A037CB8BE1}" type="presParOf" srcId="{3A47C889-C961-4268-B8AC-C53AAC691B01}" destId="{C3408F3F-8328-4879-97E0-B5E92DF6BA6A}" srcOrd="21" destOrd="0" presId="urn:microsoft.com/office/officeart/2005/8/layout/list1"/>
    <dgm:cxn modelId="{C759F0CF-D80D-4383-B272-3A10002684A3}" type="presParOf" srcId="{3A47C889-C961-4268-B8AC-C53AAC691B01}" destId="{6C86A983-D1F9-43EE-AAD7-87849F585A3E}" srcOrd="22" destOrd="0" presId="urn:microsoft.com/office/officeart/2005/8/layout/list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1440C05-A419-42A1-A6C2-6884C502BD5E}" type="doc">
      <dgm:prSet loTypeId="urn:microsoft.com/office/officeart/2005/8/layout/vList2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BA64C77-FC57-4434-823F-A3D8183E8623}">
      <dgm:prSet phldrT="[Text]"/>
      <dgm:spPr/>
      <dgm:t>
        <a:bodyPr/>
        <a:lstStyle/>
        <a:p>
          <a:r>
            <a:rPr lang="en-GB" b="1" dirty="0"/>
            <a:t>Capital Rationing</a:t>
          </a:r>
        </a:p>
      </dgm:t>
    </dgm:pt>
    <dgm:pt modelId="{4D406C3B-6E6E-4C5D-B2A2-A7714C72E219}" type="parTrans" cxnId="{31D67390-0A53-48B8-BA51-56284F519298}">
      <dgm:prSet/>
      <dgm:spPr/>
      <dgm:t>
        <a:bodyPr/>
        <a:lstStyle/>
        <a:p>
          <a:endParaRPr lang="en-GB"/>
        </a:p>
      </dgm:t>
    </dgm:pt>
    <dgm:pt modelId="{26A2231F-41F3-42F5-967D-B6DD735B9D60}" type="sibTrans" cxnId="{31D67390-0A53-48B8-BA51-56284F519298}">
      <dgm:prSet/>
      <dgm:spPr/>
      <dgm:t>
        <a:bodyPr/>
        <a:lstStyle/>
        <a:p>
          <a:endParaRPr lang="en-GB"/>
        </a:p>
      </dgm:t>
    </dgm:pt>
    <dgm:pt modelId="{4D4B9E31-0005-4DC8-BA61-DE0C9818D3E3}">
      <dgm:prSet phldrT="[Text]"/>
      <dgm:spPr/>
      <dgm:t>
        <a:bodyPr/>
        <a:lstStyle/>
        <a:p>
          <a:r>
            <a:rPr lang="en-US" dirty="0"/>
            <a:t>The situation that exists if a firm has positive NPV projects but cannot find the necessary financing.</a:t>
          </a:r>
          <a:endParaRPr lang="en-GB" dirty="0"/>
        </a:p>
      </dgm:t>
    </dgm:pt>
    <dgm:pt modelId="{CDEAA10E-538D-4F52-AC8C-FAF24387A62E}" type="parTrans" cxnId="{0A9D6160-426D-4B5D-9F36-651EF5D01113}">
      <dgm:prSet/>
      <dgm:spPr/>
      <dgm:t>
        <a:bodyPr/>
        <a:lstStyle/>
        <a:p>
          <a:endParaRPr lang="en-GB"/>
        </a:p>
      </dgm:t>
    </dgm:pt>
    <dgm:pt modelId="{F57794B8-0B17-4A01-BED7-A2218E071890}" type="sibTrans" cxnId="{0A9D6160-426D-4B5D-9F36-651EF5D01113}">
      <dgm:prSet/>
      <dgm:spPr/>
      <dgm:t>
        <a:bodyPr/>
        <a:lstStyle/>
        <a:p>
          <a:endParaRPr lang="en-GB"/>
        </a:p>
      </dgm:t>
    </dgm:pt>
    <dgm:pt modelId="{E9F217D9-5B62-4E8A-87A0-E718311A6A71}">
      <dgm:prSet phldrT="[Text]"/>
      <dgm:spPr/>
      <dgm:t>
        <a:bodyPr/>
        <a:lstStyle/>
        <a:p>
          <a:r>
            <a:rPr lang="en-GB" b="1"/>
            <a:t>Soft Rationing</a:t>
          </a:r>
          <a:endParaRPr lang="en-GB" b="1" dirty="0"/>
        </a:p>
      </dgm:t>
    </dgm:pt>
    <dgm:pt modelId="{98F53E4F-0D27-451A-8C3E-6FADC19DB602}" type="parTrans" cxnId="{35F9CFAA-99ED-4841-84EA-1A7296E6CA4C}">
      <dgm:prSet/>
      <dgm:spPr/>
      <dgm:t>
        <a:bodyPr/>
        <a:lstStyle/>
        <a:p>
          <a:endParaRPr lang="en-GB"/>
        </a:p>
      </dgm:t>
    </dgm:pt>
    <dgm:pt modelId="{2348DE1B-EF0E-42A8-8E32-7F6F7A92C9F1}" type="sibTrans" cxnId="{35F9CFAA-99ED-4841-84EA-1A7296E6CA4C}">
      <dgm:prSet/>
      <dgm:spPr/>
      <dgm:t>
        <a:bodyPr/>
        <a:lstStyle/>
        <a:p>
          <a:endParaRPr lang="en-GB"/>
        </a:p>
      </dgm:t>
    </dgm:pt>
    <dgm:pt modelId="{4F777A0B-C9DD-490E-96CB-1A9D818EF8E9}">
      <dgm:prSet phldrT="[Text]"/>
      <dgm:spPr/>
      <dgm:t>
        <a:bodyPr/>
        <a:lstStyle/>
        <a:p>
          <a:r>
            <a:rPr lang="en-US" dirty="0"/>
            <a:t>The situation that occurs when units in a business are allocated a certain amount of financing for capital budgeting.</a:t>
          </a:r>
          <a:endParaRPr lang="en-GB" dirty="0"/>
        </a:p>
      </dgm:t>
    </dgm:pt>
    <dgm:pt modelId="{B1FB64AA-B53E-436E-9F98-25659000BC81}" type="parTrans" cxnId="{95D7A469-5A95-4856-82BF-A48C600E08F3}">
      <dgm:prSet/>
      <dgm:spPr/>
      <dgm:t>
        <a:bodyPr/>
        <a:lstStyle/>
        <a:p>
          <a:endParaRPr lang="en-GB"/>
        </a:p>
      </dgm:t>
    </dgm:pt>
    <dgm:pt modelId="{1347E41A-052C-4FAB-A739-B1EBDF60835F}" type="sibTrans" cxnId="{95D7A469-5A95-4856-82BF-A48C600E08F3}">
      <dgm:prSet/>
      <dgm:spPr/>
      <dgm:t>
        <a:bodyPr/>
        <a:lstStyle/>
        <a:p>
          <a:endParaRPr lang="en-GB"/>
        </a:p>
      </dgm:t>
    </dgm:pt>
    <dgm:pt modelId="{38922BA4-3FAA-446B-B6FA-F2DC0BB89D69}">
      <dgm:prSet/>
      <dgm:spPr/>
      <dgm:t>
        <a:bodyPr/>
        <a:lstStyle/>
        <a:p>
          <a:r>
            <a:rPr lang="en-GB" b="1"/>
            <a:t>Hard Rationing</a:t>
          </a:r>
          <a:endParaRPr lang="en-GB" b="1" dirty="0"/>
        </a:p>
      </dgm:t>
    </dgm:pt>
    <dgm:pt modelId="{1D44F93C-2A98-4BC9-B7C0-11C606DDA487}" type="parTrans" cxnId="{484ED5EF-109C-419B-BC1A-505B2FF4ED58}">
      <dgm:prSet/>
      <dgm:spPr/>
      <dgm:t>
        <a:bodyPr/>
        <a:lstStyle/>
        <a:p>
          <a:endParaRPr lang="en-GB"/>
        </a:p>
      </dgm:t>
    </dgm:pt>
    <dgm:pt modelId="{45BD1065-8FB1-4E05-8A80-A05EC6C2B4BA}" type="sibTrans" cxnId="{484ED5EF-109C-419B-BC1A-505B2FF4ED58}">
      <dgm:prSet/>
      <dgm:spPr/>
      <dgm:t>
        <a:bodyPr/>
        <a:lstStyle/>
        <a:p>
          <a:endParaRPr lang="en-GB"/>
        </a:p>
      </dgm:t>
    </dgm:pt>
    <dgm:pt modelId="{0017ED4F-F18A-4D51-9BAF-9CBDC2DEE6D9}">
      <dgm:prSet/>
      <dgm:spPr/>
      <dgm:t>
        <a:bodyPr/>
        <a:lstStyle/>
        <a:p>
          <a:r>
            <a:rPr lang="en-US" dirty="0"/>
            <a:t>The situation that occurs when a business cannot raise financing for a project under any circumstances.</a:t>
          </a:r>
          <a:endParaRPr lang="en-GB" dirty="0"/>
        </a:p>
      </dgm:t>
    </dgm:pt>
    <dgm:pt modelId="{9FCDA7F4-2A92-427F-830B-03B7BCC1105F}" type="parTrans" cxnId="{D8490126-9E53-4436-A2B1-3D4FC6E6C050}">
      <dgm:prSet/>
      <dgm:spPr/>
      <dgm:t>
        <a:bodyPr/>
        <a:lstStyle/>
        <a:p>
          <a:endParaRPr lang="en-GB"/>
        </a:p>
      </dgm:t>
    </dgm:pt>
    <dgm:pt modelId="{25AF33B4-A139-4DCC-8BCC-2C0DDF17FFB4}" type="sibTrans" cxnId="{D8490126-9E53-4436-A2B1-3D4FC6E6C050}">
      <dgm:prSet/>
      <dgm:spPr/>
      <dgm:t>
        <a:bodyPr/>
        <a:lstStyle/>
        <a:p>
          <a:endParaRPr lang="en-GB"/>
        </a:p>
      </dgm:t>
    </dgm:pt>
    <dgm:pt modelId="{91F8A570-535C-4772-9B50-543A1BC4656C}" type="pres">
      <dgm:prSet presAssocID="{21440C05-A419-42A1-A6C2-6884C502BD5E}" presName="linear" presStyleCnt="0">
        <dgm:presLayoutVars>
          <dgm:animLvl val="lvl"/>
          <dgm:resizeHandles val="exact"/>
        </dgm:presLayoutVars>
      </dgm:prSet>
      <dgm:spPr/>
    </dgm:pt>
    <dgm:pt modelId="{8E03F902-F5D6-47EE-ACB7-30AF17840E05}" type="pres">
      <dgm:prSet presAssocID="{8BA64C77-FC57-4434-823F-A3D8183E862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E28B772-28B7-44A3-B35B-A1F079FFEA4D}" type="pres">
      <dgm:prSet presAssocID="{8BA64C77-FC57-4434-823F-A3D8183E8623}" presName="childText" presStyleLbl="revTx" presStyleIdx="0" presStyleCnt="3">
        <dgm:presLayoutVars>
          <dgm:bulletEnabled val="1"/>
        </dgm:presLayoutVars>
      </dgm:prSet>
      <dgm:spPr/>
    </dgm:pt>
    <dgm:pt modelId="{D387CF8A-337A-4532-B77E-167F19A2B0CD}" type="pres">
      <dgm:prSet presAssocID="{E9F217D9-5B62-4E8A-87A0-E718311A6A7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73F9317-D370-49AE-B93A-D4984E223B9A}" type="pres">
      <dgm:prSet presAssocID="{E9F217D9-5B62-4E8A-87A0-E718311A6A71}" presName="childText" presStyleLbl="revTx" presStyleIdx="1" presStyleCnt="3">
        <dgm:presLayoutVars>
          <dgm:bulletEnabled val="1"/>
        </dgm:presLayoutVars>
      </dgm:prSet>
      <dgm:spPr/>
    </dgm:pt>
    <dgm:pt modelId="{1F6A1876-938C-47C0-A9F0-5353F4DFDEE2}" type="pres">
      <dgm:prSet presAssocID="{38922BA4-3FAA-446B-B6FA-F2DC0BB89D6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B50BEBB-6826-4353-A060-25E6D336F290}" type="pres">
      <dgm:prSet presAssocID="{38922BA4-3FAA-446B-B6FA-F2DC0BB89D69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02B98002-1FA1-44B5-A42B-5382EA61F00E}" type="presOf" srcId="{8BA64C77-FC57-4434-823F-A3D8183E8623}" destId="{8E03F902-F5D6-47EE-ACB7-30AF17840E05}" srcOrd="0" destOrd="0" presId="urn:microsoft.com/office/officeart/2005/8/layout/vList2"/>
    <dgm:cxn modelId="{D8490126-9E53-4436-A2B1-3D4FC6E6C050}" srcId="{38922BA4-3FAA-446B-B6FA-F2DC0BB89D69}" destId="{0017ED4F-F18A-4D51-9BAF-9CBDC2DEE6D9}" srcOrd="0" destOrd="0" parTransId="{9FCDA7F4-2A92-427F-830B-03B7BCC1105F}" sibTransId="{25AF33B4-A139-4DCC-8BCC-2C0DDF17FFB4}"/>
    <dgm:cxn modelId="{B6C4093E-49F6-4E4A-9D88-B9963062A4A8}" type="presOf" srcId="{E9F217D9-5B62-4E8A-87A0-E718311A6A71}" destId="{D387CF8A-337A-4532-B77E-167F19A2B0CD}" srcOrd="0" destOrd="0" presId="urn:microsoft.com/office/officeart/2005/8/layout/vList2"/>
    <dgm:cxn modelId="{0A9D6160-426D-4B5D-9F36-651EF5D01113}" srcId="{8BA64C77-FC57-4434-823F-A3D8183E8623}" destId="{4D4B9E31-0005-4DC8-BA61-DE0C9818D3E3}" srcOrd="0" destOrd="0" parTransId="{CDEAA10E-538D-4F52-AC8C-FAF24387A62E}" sibTransId="{F57794B8-0B17-4A01-BED7-A2218E071890}"/>
    <dgm:cxn modelId="{7BEAA542-D0C1-4965-BD04-5B84A6D9C00C}" type="presOf" srcId="{0017ED4F-F18A-4D51-9BAF-9CBDC2DEE6D9}" destId="{4B50BEBB-6826-4353-A060-25E6D336F290}" srcOrd="0" destOrd="0" presId="urn:microsoft.com/office/officeart/2005/8/layout/vList2"/>
    <dgm:cxn modelId="{95D7A469-5A95-4856-82BF-A48C600E08F3}" srcId="{E9F217D9-5B62-4E8A-87A0-E718311A6A71}" destId="{4F777A0B-C9DD-490E-96CB-1A9D818EF8E9}" srcOrd="0" destOrd="0" parTransId="{B1FB64AA-B53E-436E-9F98-25659000BC81}" sibTransId="{1347E41A-052C-4FAB-A739-B1EBDF60835F}"/>
    <dgm:cxn modelId="{72152275-254F-4C4E-AEF7-3C1AA811826B}" type="presOf" srcId="{21440C05-A419-42A1-A6C2-6884C502BD5E}" destId="{91F8A570-535C-4772-9B50-543A1BC4656C}" srcOrd="0" destOrd="0" presId="urn:microsoft.com/office/officeart/2005/8/layout/vList2"/>
    <dgm:cxn modelId="{31D67390-0A53-48B8-BA51-56284F519298}" srcId="{21440C05-A419-42A1-A6C2-6884C502BD5E}" destId="{8BA64C77-FC57-4434-823F-A3D8183E8623}" srcOrd="0" destOrd="0" parTransId="{4D406C3B-6E6E-4C5D-B2A2-A7714C72E219}" sibTransId="{26A2231F-41F3-42F5-967D-B6DD735B9D60}"/>
    <dgm:cxn modelId="{79D6399B-DF7C-4113-8899-88558316B348}" type="presOf" srcId="{38922BA4-3FAA-446B-B6FA-F2DC0BB89D69}" destId="{1F6A1876-938C-47C0-A9F0-5353F4DFDEE2}" srcOrd="0" destOrd="0" presId="urn:microsoft.com/office/officeart/2005/8/layout/vList2"/>
    <dgm:cxn modelId="{35F9CFAA-99ED-4841-84EA-1A7296E6CA4C}" srcId="{21440C05-A419-42A1-A6C2-6884C502BD5E}" destId="{E9F217D9-5B62-4E8A-87A0-E718311A6A71}" srcOrd="1" destOrd="0" parTransId="{98F53E4F-0D27-451A-8C3E-6FADC19DB602}" sibTransId="{2348DE1B-EF0E-42A8-8E32-7F6F7A92C9F1}"/>
    <dgm:cxn modelId="{FCD8A7BD-3B96-4D04-99B0-1DA3CDCB0B71}" type="presOf" srcId="{4F777A0B-C9DD-490E-96CB-1A9D818EF8E9}" destId="{D73F9317-D370-49AE-B93A-D4984E223B9A}" srcOrd="0" destOrd="0" presId="urn:microsoft.com/office/officeart/2005/8/layout/vList2"/>
    <dgm:cxn modelId="{484ED5EF-109C-419B-BC1A-505B2FF4ED58}" srcId="{21440C05-A419-42A1-A6C2-6884C502BD5E}" destId="{38922BA4-3FAA-446B-B6FA-F2DC0BB89D69}" srcOrd="2" destOrd="0" parTransId="{1D44F93C-2A98-4BC9-B7C0-11C606DDA487}" sibTransId="{45BD1065-8FB1-4E05-8A80-A05EC6C2B4BA}"/>
    <dgm:cxn modelId="{F95FF9F5-E8C8-4927-8D1D-1B05C6870A1B}" type="presOf" srcId="{4D4B9E31-0005-4DC8-BA61-DE0C9818D3E3}" destId="{5E28B772-28B7-44A3-B35B-A1F079FFEA4D}" srcOrd="0" destOrd="0" presId="urn:microsoft.com/office/officeart/2005/8/layout/vList2"/>
    <dgm:cxn modelId="{958381DB-8C72-4FF2-ACCF-7449244683F1}" type="presParOf" srcId="{91F8A570-535C-4772-9B50-543A1BC4656C}" destId="{8E03F902-F5D6-47EE-ACB7-30AF17840E05}" srcOrd="0" destOrd="0" presId="urn:microsoft.com/office/officeart/2005/8/layout/vList2"/>
    <dgm:cxn modelId="{740BA1BE-8245-4DA1-8003-00EDD355AC7F}" type="presParOf" srcId="{91F8A570-535C-4772-9B50-543A1BC4656C}" destId="{5E28B772-28B7-44A3-B35B-A1F079FFEA4D}" srcOrd="1" destOrd="0" presId="urn:microsoft.com/office/officeart/2005/8/layout/vList2"/>
    <dgm:cxn modelId="{458C2055-FC2E-415C-9166-247DAD451F9E}" type="presParOf" srcId="{91F8A570-535C-4772-9B50-543A1BC4656C}" destId="{D387CF8A-337A-4532-B77E-167F19A2B0CD}" srcOrd="2" destOrd="0" presId="urn:microsoft.com/office/officeart/2005/8/layout/vList2"/>
    <dgm:cxn modelId="{5370AEC0-1AF6-4905-808A-2FA6C50C4D1F}" type="presParOf" srcId="{91F8A570-535C-4772-9B50-543A1BC4656C}" destId="{D73F9317-D370-49AE-B93A-D4984E223B9A}" srcOrd="3" destOrd="0" presId="urn:microsoft.com/office/officeart/2005/8/layout/vList2"/>
    <dgm:cxn modelId="{59AAB554-8813-4B32-96FE-97151E752A6A}" type="presParOf" srcId="{91F8A570-535C-4772-9B50-543A1BC4656C}" destId="{1F6A1876-938C-47C0-A9F0-5353F4DFDEE2}" srcOrd="4" destOrd="0" presId="urn:microsoft.com/office/officeart/2005/8/layout/vList2"/>
    <dgm:cxn modelId="{5F9F00E6-54EA-4218-AF78-B4BCF75A51C0}" type="presParOf" srcId="{91F8A570-535C-4772-9B50-543A1BC4656C}" destId="{4B50BEBB-6826-4353-A060-25E6D336F290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2C09968-B0AB-6345-905A-5DA31EA361A3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0A7AAB6-7427-1B44-BFA1-F12886902B88}">
      <dgm:prSet phldrT="[Text]"/>
      <dgm:spPr/>
      <dgm:t>
        <a:bodyPr/>
        <a:lstStyle/>
        <a:p>
          <a:r>
            <a:rPr lang="en-GB" dirty="0"/>
            <a:t>What is meant by forecasting risk and why is it a concern for a financial manager?</a:t>
          </a:r>
        </a:p>
      </dgm:t>
    </dgm:pt>
    <dgm:pt modelId="{CE5038E2-B31D-4F4B-AF0E-C8980593BF7C}" type="parTrans" cxnId="{5ED1FFD8-45A0-0648-8A36-AD068F09B6BB}">
      <dgm:prSet/>
      <dgm:spPr/>
      <dgm:t>
        <a:bodyPr/>
        <a:lstStyle/>
        <a:p>
          <a:endParaRPr lang="en-GB"/>
        </a:p>
      </dgm:t>
    </dgm:pt>
    <dgm:pt modelId="{188651E6-455F-9048-8441-D08A112B928A}" type="sibTrans" cxnId="{5ED1FFD8-45A0-0648-8A36-AD068F09B6BB}">
      <dgm:prSet/>
      <dgm:spPr/>
      <dgm:t>
        <a:bodyPr/>
        <a:lstStyle/>
        <a:p>
          <a:endParaRPr lang="en-GB"/>
        </a:p>
      </dgm:t>
    </dgm:pt>
    <dgm:pt modelId="{8E075953-0D81-7348-94D8-79911D7EE19A}">
      <dgm:prSet phldrT="[Text]"/>
      <dgm:spPr/>
      <dgm:t>
        <a:bodyPr/>
        <a:lstStyle/>
        <a:p>
          <a:r>
            <a:rPr lang="en-GB" dirty="0"/>
            <a:t>What are scenario, sensitivity and simulation analyses?  What are the drawbacks to these various what-if analyses?</a:t>
          </a:r>
        </a:p>
      </dgm:t>
    </dgm:pt>
    <dgm:pt modelId="{B6FEB7DB-1E37-FB4E-82CE-5D9981E0BDCF}" type="parTrans" cxnId="{CCC33C59-318F-0945-B8E0-D427D4728F61}">
      <dgm:prSet/>
      <dgm:spPr/>
      <dgm:t>
        <a:bodyPr/>
        <a:lstStyle/>
        <a:p>
          <a:endParaRPr lang="en-GB"/>
        </a:p>
      </dgm:t>
    </dgm:pt>
    <dgm:pt modelId="{1BC08975-9BC1-E641-8399-3DBE8DA578E0}" type="sibTrans" cxnId="{CCC33C59-318F-0945-B8E0-D427D4728F61}">
      <dgm:prSet/>
      <dgm:spPr/>
      <dgm:t>
        <a:bodyPr/>
        <a:lstStyle/>
        <a:p>
          <a:endParaRPr lang="en-GB"/>
        </a:p>
      </dgm:t>
    </dgm:pt>
    <dgm:pt modelId="{7F143D6A-21F7-3A48-B3A3-8F5DEA592759}">
      <dgm:prSet phldrT="[Text]"/>
      <dgm:spPr/>
      <dgm:t>
        <a:bodyPr/>
        <a:lstStyle/>
        <a:p>
          <a:r>
            <a:rPr lang="en-GB" dirty="0"/>
            <a:t>Why might the accounting break-even point be of interest to a financial manager?  If a project does break-even on an accounting basis, what is its operating cash flow?</a:t>
          </a:r>
        </a:p>
      </dgm:t>
    </dgm:pt>
    <dgm:pt modelId="{51BA470E-7BAD-9C4D-A886-EC0908FFFF72}" type="parTrans" cxnId="{23FC0404-C9E2-F144-9309-D031F00A9FA6}">
      <dgm:prSet/>
      <dgm:spPr/>
      <dgm:t>
        <a:bodyPr/>
        <a:lstStyle/>
        <a:p>
          <a:endParaRPr lang="en-GB"/>
        </a:p>
      </dgm:t>
    </dgm:pt>
    <dgm:pt modelId="{FB261109-C7C8-7842-832A-63CD837E7DC6}" type="sibTrans" cxnId="{23FC0404-C9E2-F144-9309-D031F00A9FA6}">
      <dgm:prSet/>
      <dgm:spPr/>
      <dgm:t>
        <a:bodyPr/>
        <a:lstStyle/>
        <a:p>
          <a:endParaRPr lang="en-GB"/>
        </a:p>
      </dgm:t>
    </dgm:pt>
    <dgm:pt modelId="{ECFE4411-488A-0546-99A0-2C94AE65656C}" type="pres">
      <dgm:prSet presAssocID="{82C09968-B0AB-6345-905A-5DA31EA361A3}" presName="diagram" presStyleCnt="0">
        <dgm:presLayoutVars>
          <dgm:dir/>
          <dgm:resizeHandles val="exact"/>
        </dgm:presLayoutVars>
      </dgm:prSet>
      <dgm:spPr/>
    </dgm:pt>
    <dgm:pt modelId="{8EEFFF5B-55D8-2845-AF25-9B9831A665DB}" type="pres">
      <dgm:prSet presAssocID="{40A7AAB6-7427-1B44-BFA1-F12886902B88}" presName="node" presStyleLbl="node1" presStyleIdx="0" presStyleCnt="3">
        <dgm:presLayoutVars>
          <dgm:bulletEnabled val="1"/>
        </dgm:presLayoutVars>
      </dgm:prSet>
      <dgm:spPr/>
    </dgm:pt>
    <dgm:pt modelId="{F4BFB01B-8F30-4444-AE9C-3805D2B2C690}" type="pres">
      <dgm:prSet presAssocID="{188651E6-455F-9048-8441-D08A112B928A}" presName="sibTrans" presStyleCnt="0"/>
      <dgm:spPr/>
    </dgm:pt>
    <dgm:pt modelId="{F81D17EB-B3C5-BF4E-9736-A949F4780696}" type="pres">
      <dgm:prSet presAssocID="{8E075953-0D81-7348-94D8-79911D7EE19A}" presName="node" presStyleLbl="node1" presStyleIdx="1" presStyleCnt="3">
        <dgm:presLayoutVars>
          <dgm:bulletEnabled val="1"/>
        </dgm:presLayoutVars>
      </dgm:prSet>
      <dgm:spPr/>
    </dgm:pt>
    <dgm:pt modelId="{2F70D23A-B98F-E543-A6E2-C2EEC1748BFF}" type="pres">
      <dgm:prSet presAssocID="{1BC08975-9BC1-E641-8399-3DBE8DA578E0}" presName="sibTrans" presStyleCnt="0"/>
      <dgm:spPr/>
    </dgm:pt>
    <dgm:pt modelId="{B931C8F7-E3D5-6841-B3AB-2DECAEE29E51}" type="pres">
      <dgm:prSet presAssocID="{7F143D6A-21F7-3A48-B3A3-8F5DEA592759}" presName="node" presStyleLbl="node1" presStyleIdx="2" presStyleCnt="3">
        <dgm:presLayoutVars>
          <dgm:bulletEnabled val="1"/>
        </dgm:presLayoutVars>
      </dgm:prSet>
      <dgm:spPr/>
    </dgm:pt>
  </dgm:ptLst>
  <dgm:cxnLst>
    <dgm:cxn modelId="{23FC0404-C9E2-F144-9309-D031F00A9FA6}" srcId="{82C09968-B0AB-6345-905A-5DA31EA361A3}" destId="{7F143D6A-21F7-3A48-B3A3-8F5DEA592759}" srcOrd="2" destOrd="0" parTransId="{51BA470E-7BAD-9C4D-A886-EC0908FFFF72}" sibTransId="{FB261109-C7C8-7842-832A-63CD837E7DC6}"/>
    <dgm:cxn modelId="{F1A5626E-8AA6-1A43-9B21-8641F37738E0}" type="presOf" srcId="{40A7AAB6-7427-1B44-BFA1-F12886902B88}" destId="{8EEFFF5B-55D8-2845-AF25-9B9831A665DB}" srcOrd="0" destOrd="0" presId="urn:microsoft.com/office/officeart/2005/8/layout/default"/>
    <dgm:cxn modelId="{C9E10C51-B624-364C-AF0A-460D4C3EDF19}" type="presOf" srcId="{82C09968-B0AB-6345-905A-5DA31EA361A3}" destId="{ECFE4411-488A-0546-99A0-2C94AE65656C}" srcOrd="0" destOrd="0" presId="urn:microsoft.com/office/officeart/2005/8/layout/default"/>
    <dgm:cxn modelId="{CCC33C59-318F-0945-B8E0-D427D4728F61}" srcId="{82C09968-B0AB-6345-905A-5DA31EA361A3}" destId="{8E075953-0D81-7348-94D8-79911D7EE19A}" srcOrd="1" destOrd="0" parTransId="{B6FEB7DB-1E37-FB4E-82CE-5D9981E0BDCF}" sibTransId="{1BC08975-9BC1-E641-8399-3DBE8DA578E0}"/>
    <dgm:cxn modelId="{07B615BD-1B7F-3A48-9DF2-451A0C0A3F5F}" type="presOf" srcId="{8E075953-0D81-7348-94D8-79911D7EE19A}" destId="{F81D17EB-B3C5-BF4E-9736-A949F4780696}" srcOrd="0" destOrd="0" presId="urn:microsoft.com/office/officeart/2005/8/layout/default"/>
    <dgm:cxn modelId="{3D7CD8C1-EA08-6448-A3A9-D6045685CA73}" type="presOf" srcId="{7F143D6A-21F7-3A48-B3A3-8F5DEA592759}" destId="{B931C8F7-E3D5-6841-B3AB-2DECAEE29E51}" srcOrd="0" destOrd="0" presId="urn:microsoft.com/office/officeart/2005/8/layout/default"/>
    <dgm:cxn modelId="{5ED1FFD8-45A0-0648-8A36-AD068F09B6BB}" srcId="{82C09968-B0AB-6345-905A-5DA31EA361A3}" destId="{40A7AAB6-7427-1B44-BFA1-F12886902B88}" srcOrd="0" destOrd="0" parTransId="{CE5038E2-B31D-4F4B-AF0E-C8980593BF7C}" sibTransId="{188651E6-455F-9048-8441-D08A112B928A}"/>
    <dgm:cxn modelId="{1C9B9C95-B4EF-7540-B87E-0AA3E3557903}" type="presParOf" srcId="{ECFE4411-488A-0546-99A0-2C94AE65656C}" destId="{8EEFFF5B-55D8-2845-AF25-9B9831A665DB}" srcOrd="0" destOrd="0" presId="urn:microsoft.com/office/officeart/2005/8/layout/default"/>
    <dgm:cxn modelId="{70E7E70A-E10D-D747-AF56-0703FDF00F9E}" type="presParOf" srcId="{ECFE4411-488A-0546-99A0-2C94AE65656C}" destId="{F4BFB01B-8F30-4444-AE9C-3805D2B2C690}" srcOrd="1" destOrd="0" presId="urn:microsoft.com/office/officeart/2005/8/layout/default"/>
    <dgm:cxn modelId="{3256E50B-678F-CF4D-B791-C2415D1DBD28}" type="presParOf" srcId="{ECFE4411-488A-0546-99A0-2C94AE65656C}" destId="{F81D17EB-B3C5-BF4E-9736-A949F4780696}" srcOrd="2" destOrd="0" presId="urn:microsoft.com/office/officeart/2005/8/layout/default"/>
    <dgm:cxn modelId="{53238767-F34D-2049-A8B1-0519D326A5CE}" type="presParOf" srcId="{ECFE4411-488A-0546-99A0-2C94AE65656C}" destId="{2F70D23A-B98F-E543-A6E2-C2EEC1748BFF}" srcOrd="3" destOrd="0" presId="urn:microsoft.com/office/officeart/2005/8/layout/default"/>
    <dgm:cxn modelId="{A97C4CC6-978E-5A4F-A0C2-B0183D7B58E8}" type="presParOf" srcId="{ECFE4411-488A-0546-99A0-2C94AE65656C}" destId="{B931C8F7-E3D5-6841-B3AB-2DECAEE29E51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39BAF7-9ABA-4FBC-AE4E-182904B59139}" type="doc">
      <dgm:prSet loTypeId="urn:microsoft.com/office/officeart/2005/8/layout/defaul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62DD94D7-58C6-4317-BC33-E1694F3314CD}">
      <dgm:prSet phldrT="[Text]"/>
      <dgm:spPr>
        <a:xfrm>
          <a:off x="369893" y="1742"/>
          <a:ext cx="3929434" cy="2357660"/>
        </a:xfrm>
        <a:prstGeom prst="rect">
          <a:avLst/>
        </a:prstGeom>
      </dgm:spPr>
      <dgm:t>
        <a:bodyPr/>
        <a:lstStyle/>
        <a:p>
          <a:r>
            <a:rPr lang="en-GB" dirty="0">
              <a:latin typeface="+mj-lt"/>
              <a:ea typeface="+mn-ea"/>
              <a:cs typeface="+mn-cs"/>
            </a:rPr>
            <a:t>The Basic Problem</a:t>
          </a:r>
        </a:p>
      </dgm:t>
    </dgm:pt>
    <dgm:pt modelId="{0008BDBC-3310-4EA3-B8F2-9E5CCFCDFB4A}" type="parTrans" cxnId="{7A1727E2-F1C9-458D-BD76-6F5A1FB995C0}">
      <dgm:prSet/>
      <dgm:spPr/>
      <dgm:t>
        <a:bodyPr/>
        <a:lstStyle/>
        <a:p>
          <a:endParaRPr lang="en-GB">
            <a:latin typeface="+mj-lt"/>
          </a:endParaRPr>
        </a:p>
      </dgm:t>
    </dgm:pt>
    <dgm:pt modelId="{F7D0E206-5BB3-4E46-A863-DB024BD6BF37}" type="sibTrans" cxnId="{7A1727E2-F1C9-458D-BD76-6F5A1FB995C0}">
      <dgm:prSet/>
      <dgm:spPr/>
      <dgm:t>
        <a:bodyPr/>
        <a:lstStyle/>
        <a:p>
          <a:endParaRPr lang="en-GB">
            <a:latin typeface="+mj-lt"/>
          </a:endParaRPr>
        </a:p>
      </dgm:t>
    </dgm:pt>
    <dgm:pt modelId="{7D89DBAD-D881-4180-8F41-F4D44B8F022D}">
      <dgm:prSet phldrT="[Text]"/>
      <dgm:spPr>
        <a:xfrm>
          <a:off x="4692271" y="1742"/>
          <a:ext cx="3929434" cy="2357660"/>
        </a:xfrm>
        <a:prstGeom prst="rect">
          <a:avLst/>
        </a:prstGeom>
      </dgm:spPr>
      <dgm:t>
        <a:bodyPr/>
        <a:lstStyle/>
        <a:p>
          <a:r>
            <a:rPr lang="en-GB" dirty="0">
              <a:latin typeface="+mj-lt"/>
              <a:ea typeface="+mn-ea"/>
              <a:cs typeface="+mn-cs"/>
            </a:rPr>
            <a:t>Projected versus Actual Cash Flows</a:t>
          </a:r>
        </a:p>
      </dgm:t>
    </dgm:pt>
    <dgm:pt modelId="{80C41A69-0CBF-4203-912E-FDDE46AA0C39}" type="parTrans" cxnId="{581D7A97-ED34-40CA-8DFE-6F75F20E46D8}">
      <dgm:prSet/>
      <dgm:spPr/>
      <dgm:t>
        <a:bodyPr/>
        <a:lstStyle/>
        <a:p>
          <a:endParaRPr lang="en-GB">
            <a:latin typeface="+mj-lt"/>
          </a:endParaRPr>
        </a:p>
      </dgm:t>
    </dgm:pt>
    <dgm:pt modelId="{0EE9350A-70DB-4B72-8C98-7DDA00286B9D}" type="sibTrans" cxnId="{581D7A97-ED34-40CA-8DFE-6F75F20E46D8}">
      <dgm:prSet/>
      <dgm:spPr/>
      <dgm:t>
        <a:bodyPr/>
        <a:lstStyle/>
        <a:p>
          <a:endParaRPr lang="en-GB">
            <a:latin typeface="+mj-lt"/>
          </a:endParaRPr>
        </a:p>
      </dgm:t>
    </dgm:pt>
    <dgm:pt modelId="{999CAEA4-8BF6-480D-8D0A-273F07C2123F}">
      <dgm:prSet phldrT="[Text]"/>
      <dgm:spPr>
        <a:xfrm>
          <a:off x="369893" y="2752346"/>
          <a:ext cx="3929434" cy="2357660"/>
        </a:xfrm>
        <a:prstGeom prst="rect">
          <a:avLst/>
        </a:prstGeom>
      </dgm:spPr>
      <dgm:t>
        <a:bodyPr/>
        <a:lstStyle/>
        <a:p>
          <a:r>
            <a:rPr lang="en-GB" dirty="0">
              <a:latin typeface="+mj-lt"/>
              <a:ea typeface="+mn-ea"/>
              <a:cs typeface="+mn-cs"/>
            </a:rPr>
            <a:t>Forecasting Risk</a:t>
          </a:r>
        </a:p>
      </dgm:t>
    </dgm:pt>
    <dgm:pt modelId="{22E75152-1680-441A-B2AE-0F0F7628D05F}" type="parTrans" cxnId="{43EDE3C1-F74B-4611-9683-4473B2E0BD42}">
      <dgm:prSet/>
      <dgm:spPr/>
      <dgm:t>
        <a:bodyPr/>
        <a:lstStyle/>
        <a:p>
          <a:endParaRPr lang="en-GB">
            <a:latin typeface="+mj-lt"/>
          </a:endParaRPr>
        </a:p>
      </dgm:t>
    </dgm:pt>
    <dgm:pt modelId="{5466E429-177A-4882-B5F3-3F8428FB8B29}" type="sibTrans" cxnId="{43EDE3C1-F74B-4611-9683-4473B2E0BD42}">
      <dgm:prSet/>
      <dgm:spPr/>
      <dgm:t>
        <a:bodyPr/>
        <a:lstStyle/>
        <a:p>
          <a:endParaRPr lang="en-GB">
            <a:latin typeface="+mj-lt"/>
          </a:endParaRPr>
        </a:p>
      </dgm:t>
    </dgm:pt>
    <dgm:pt modelId="{68DABB97-64F9-4AD8-8A15-301654BFAFB1}">
      <dgm:prSet phldrT="[Text]"/>
      <dgm:spPr>
        <a:xfrm>
          <a:off x="4692271" y="2752346"/>
          <a:ext cx="3929434" cy="2357660"/>
        </a:xfrm>
        <a:prstGeom prst="rect">
          <a:avLst/>
        </a:prstGeom>
      </dgm:spPr>
      <dgm:t>
        <a:bodyPr/>
        <a:lstStyle/>
        <a:p>
          <a:r>
            <a:rPr lang="en-GB" dirty="0">
              <a:latin typeface="+mj-lt"/>
              <a:ea typeface="+mn-ea"/>
              <a:cs typeface="+mn-cs"/>
            </a:rPr>
            <a:t>Sources of Value</a:t>
          </a:r>
        </a:p>
      </dgm:t>
    </dgm:pt>
    <dgm:pt modelId="{040F7DFA-9C6F-4C0D-ADE1-B6353BBEF6D6}" type="parTrans" cxnId="{AA9BB85B-8736-4D9A-A049-23E8DE9BE6ED}">
      <dgm:prSet/>
      <dgm:spPr/>
      <dgm:t>
        <a:bodyPr/>
        <a:lstStyle/>
        <a:p>
          <a:endParaRPr lang="en-GB">
            <a:latin typeface="+mj-lt"/>
          </a:endParaRPr>
        </a:p>
      </dgm:t>
    </dgm:pt>
    <dgm:pt modelId="{6A18BB0F-BE87-480C-A511-EC884C65E058}" type="sibTrans" cxnId="{AA9BB85B-8736-4D9A-A049-23E8DE9BE6ED}">
      <dgm:prSet/>
      <dgm:spPr/>
      <dgm:t>
        <a:bodyPr/>
        <a:lstStyle/>
        <a:p>
          <a:endParaRPr lang="en-GB">
            <a:latin typeface="+mj-lt"/>
          </a:endParaRPr>
        </a:p>
      </dgm:t>
    </dgm:pt>
    <dgm:pt modelId="{0C6BB611-6ADC-4445-8AFE-D2AD35E8A2E4}" type="pres">
      <dgm:prSet presAssocID="{0C39BAF7-9ABA-4FBC-AE4E-182904B59139}" presName="diagram" presStyleCnt="0">
        <dgm:presLayoutVars>
          <dgm:dir/>
          <dgm:resizeHandles val="exact"/>
        </dgm:presLayoutVars>
      </dgm:prSet>
      <dgm:spPr/>
    </dgm:pt>
    <dgm:pt modelId="{E06F3EEC-9D6B-49D5-8242-E5BC2582EA5A}" type="pres">
      <dgm:prSet presAssocID="{62DD94D7-58C6-4317-BC33-E1694F3314CD}" presName="node" presStyleLbl="node1" presStyleIdx="0" presStyleCnt="4">
        <dgm:presLayoutVars>
          <dgm:bulletEnabled val="1"/>
        </dgm:presLayoutVars>
      </dgm:prSet>
      <dgm:spPr/>
    </dgm:pt>
    <dgm:pt modelId="{DC6E88A2-E4A3-4CAC-B259-1F9CD71AAE7B}" type="pres">
      <dgm:prSet presAssocID="{F7D0E206-5BB3-4E46-A863-DB024BD6BF37}" presName="sibTrans" presStyleCnt="0"/>
      <dgm:spPr/>
    </dgm:pt>
    <dgm:pt modelId="{FF3ABC3A-E856-4459-B2ED-17B16DBA6DF7}" type="pres">
      <dgm:prSet presAssocID="{7D89DBAD-D881-4180-8F41-F4D44B8F022D}" presName="node" presStyleLbl="node1" presStyleIdx="1" presStyleCnt="4">
        <dgm:presLayoutVars>
          <dgm:bulletEnabled val="1"/>
        </dgm:presLayoutVars>
      </dgm:prSet>
      <dgm:spPr/>
    </dgm:pt>
    <dgm:pt modelId="{2AA221CA-CDD8-4800-BC1F-B51BF0252F0B}" type="pres">
      <dgm:prSet presAssocID="{0EE9350A-70DB-4B72-8C98-7DDA00286B9D}" presName="sibTrans" presStyleCnt="0"/>
      <dgm:spPr/>
    </dgm:pt>
    <dgm:pt modelId="{22011ECE-8F9E-49C8-B531-24BD6867C1CC}" type="pres">
      <dgm:prSet presAssocID="{999CAEA4-8BF6-480D-8D0A-273F07C2123F}" presName="node" presStyleLbl="node1" presStyleIdx="2" presStyleCnt="4">
        <dgm:presLayoutVars>
          <dgm:bulletEnabled val="1"/>
        </dgm:presLayoutVars>
      </dgm:prSet>
      <dgm:spPr/>
    </dgm:pt>
    <dgm:pt modelId="{580EECA7-BE40-4D5E-B002-AAB1B6D4D29D}" type="pres">
      <dgm:prSet presAssocID="{5466E429-177A-4882-B5F3-3F8428FB8B29}" presName="sibTrans" presStyleCnt="0"/>
      <dgm:spPr/>
    </dgm:pt>
    <dgm:pt modelId="{F2458F75-75C9-4072-B416-C5289FB54F7D}" type="pres">
      <dgm:prSet presAssocID="{68DABB97-64F9-4AD8-8A15-301654BFAFB1}" presName="node" presStyleLbl="node1" presStyleIdx="3" presStyleCnt="4">
        <dgm:presLayoutVars>
          <dgm:bulletEnabled val="1"/>
        </dgm:presLayoutVars>
      </dgm:prSet>
      <dgm:spPr/>
    </dgm:pt>
  </dgm:ptLst>
  <dgm:cxnLst>
    <dgm:cxn modelId="{14DA3820-77E9-4307-95E4-3CED4C6C1899}" type="presOf" srcId="{62DD94D7-58C6-4317-BC33-E1694F3314CD}" destId="{E06F3EEC-9D6B-49D5-8242-E5BC2582EA5A}" srcOrd="0" destOrd="0" presId="urn:microsoft.com/office/officeart/2005/8/layout/default"/>
    <dgm:cxn modelId="{5E408820-A95D-4B38-9919-8466BC19B223}" type="presOf" srcId="{7D89DBAD-D881-4180-8F41-F4D44B8F022D}" destId="{FF3ABC3A-E856-4459-B2ED-17B16DBA6DF7}" srcOrd="0" destOrd="0" presId="urn:microsoft.com/office/officeart/2005/8/layout/default"/>
    <dgm:cxn modelId="{FC589E29-7400-4529-B4AA-16A5D100784B}" type="presOf" srcId="{999CAEA4-8BF6-480D-8D0A-273F07C2123F}" destId="{22011ECE-8F9E-49C8-B531-24BD6867C1CC}" srcOrd="0" destOrd="0" presId="urn:microsoft.com/office/officeart/2005/8/layout/default"/>
    <dgm:cxn modelId="{AA9BB85B-8736-4D9A-A049-23E8DE9BE6ED}" srcId="{0C39BAF7-9ABA-4FBC-AE4E-182904B59139}" destId="{68DABB97-64F9-4AD8-8A15-301654BFAFB1}" srcOrd="3" destOrd="0" parTransId="{040F7DFA-9C6F-4C0D-ADE1-B6353BBEF6D6}" sibTransId="{6A18BB0F-BE87-480C-A511-EC884C65E058}"/>
    <dgm:cxn modelId="{36E45A65-EE83-49E1-9E15-2A3A03FEB3FD}" type="presOf" srcId="{68DABB97-64F9-4AD8-8A15-301654BFAFB1}" destId="{F2458F75-75C9-4072-B416-C5289FB54F7D}" srcOrd="0" destOrd="0" presId="urn:microsoft.com/office/officeart/2005/8/layout/default"/>
    <dgm:cxn modelId="{EF77E746-B3A6-48C2-860E-83446D6CE58D}" type="presOf" srcId="{0C39BAF7-9ABA-4FBC-AE4E-182904B59139}" destId="{0C6BB611-6ADC-4445-8AFE-D2AD35E8A2E4}" srcOrd="0" destOrd="0" presId="urn:microsoft.com/office/officeart/2005/8/layout/default"/>
    <dgm:cxn modelId="{581D7A97-ED34-40CA-8DFE-6F75F20E46D8}" srcId="{0C39BAF7-9ABA-4FBC-AE4E-182904B59139}" destId="{7D89DBAD-D881-4180-8F41-F4D44B8F022D}" srcOrd="1" destOrd="0" parTransId="{80C41A69-0CBF-4203-912E-FDDE46AA0C39}" sibTransId="{0EE9350A-70DB-4B72-8C98-7DDA00286B9D}"/>
    <dgm:cxn modelId="{43EDE3C1-F74B-4611-9683-4473B2E0BD42}" srcId="{0C39BAF7-9ABA-4FBC-AE4E-182904B59139}" destId="{999CAEA4-8BF6-480D-8D0A-273F07C2123F}" srcOrd="2" destOrd="0" parTransId="{22E75152-1680-441A-B2AE-0F0F7628D05F}" sibTransId="{5466E429-177A-4882-B5F3-3F8428FB8B29}"/>
    <dgm:cxn modelId="{7A1727E2-F1C9-458D-BD76-6F5A1FB995C0}" srcId="{0C39BAF7-9ABA-4FBC-AE4E-182904B59139}" destId="{62DD94D7-58C6-4317-BC33-E1694F3314CD}" srcOrd="0" destOrd="0" parTransId="{0008BDBC-3310-4EA3-B8F2-9E5CCFCDFB4A}" sibTransId="{F7D0E206-5BB3-4E46-A863-DB024BD6BF37}"/>
    <dgm:cxn modelId="{CE7D7553-69A3-43E6-AFB5-310DA718CA85}" type="presParOf" srcId="{0C6BB611-6ADC-4445-8AFE-D2AD35E8A2E4}" destId="{E06F3EEC-9D6B-49D5-8242-E5BC2582EA5A}" srcOrd="0" destOrd="0" presId="urn:microsoft.com/office/officeart/2005/8/layout/default"/>
    <dgm:cxn modelId="{FF9E56F7-644A-45A5-A68F-847EAD3F48F1}" type="presParOf" srcId="{0C6BB611-6ADC-4445-8AFE-D2AD35E8A2E4}" destId="{DC6E88A2-E4A3-4CAC-B259-1F9CD71AAE7B}" srcOrd="1" destOrd="0" presId="urn:microsoft.com/office/officeart/2005/8/layout/default"/>
    <dgm:cxn modelId="{ACFB9295-0A41-402A-9811-774F0ED75315}" type="presParOf" srcId="{0C6BB611-6ADC-4445-8AFE-D2AD35E8A2E4}" destId="{FF3ABC3A-E856-4459-B2ED-17B16DBA6DF7}" srcOrd="2" destOrd="0" presId="urn:microsoft.com/office/officeart/2005/8/layout/default"/>
    <dgm:cxn modelId="{D6F454C5-46FC-4C48-99C7-D962325F39C4}" type="presParOf" srcId="{0C6BB611-6ADC-4445-8AFE-D2AD35E8A2E4}" destId="{2AA221CA-CDD8-4800-BC1F-B51BF0252F0B}" srcOrd="3" destOrd="0" presId="urn:microsoft.com/office/officeart/2005/8/layout/default"/>
    <dgm:cxn modelId="{DC6C9936-9586-4464-8CD1-2DE4E46AB7BD}" type="presParOf" srcId="{0C6BB611-6ADC-4445-8AFE-D2AD35E8A2E4}" destId="{22011ECE-8F9E-49C8-B531-24BD6867C1CC}" srcOrd="4" destOrd="0" presId="urn:microsoft.com/office/officeart/2005/8/layout/default"/>
    <dgm:cxn modelId="{DE7E0879-D1FE-42A6-9254-ABEE1B2E7C21}" type="presParOf" srcId="{0C6BB611-6ADC-4445-8AFE-D2AD35E8A2E4}" destId="{580EECA7-BE40-4D5E-B002-AAB1B6D4D29D}" srcOrd="5" destOrd="0" presId="urn:microsoft.com/office/officeart/2005/8/layout/default"/>
    <dgm:cxn modelId="{53C256D9-B0D6-448B-9A09-8B2B8C68B193}" type="presParOf" srcId="{0C6BB611-6ADC-4445-8AFE-D2AD35E8A2E4}" destId="{F2458F75-75C9-4072-B416-C5289FB54F7D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C0594D8-284C-4F92-98BF-5BEEBDACD41D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5AFA4C7-0F85-44C5-A3CE-9707C3C356A8}">
      <dgm:prSet phldrT="[Text]"/>
      <dgm:spPr/>
      <dgm:t>
        <a:bodyPr/>
        <a:lstStyle/>
        <a:p>
          <a:r>
            <a:rPr lang="en-GB" b="1" dirty="0"/>
            <a:t>Scenario Analysis</a:t>
          </a:r>
        </a:p>
        <a:p>
          <a:r>
            <a:rPr lang="en-US" dirty="0"/>
            <a:t>The determination of what happens to NPV estimates when we ask what-if questions.</a:t>
          </a:r>
          <a:endParaRPr lang="en-GB" dirty="0"/>
        </a:p>
      </dgm:t>
    </dgm:pt>
    <dgm:pt modelId="{C01DD5F4-F1BA-41EE-AEB2-DC2B35540CA1}" type="parTrans" cxnId="{3FA989DE-385F-4593-A1FF-46828C582E59}">
      <dgm:prSet/>
      <dgm:spPr/>
      <dgm:t>
        <a:bodyPr/>
        <a:lstStyle/>
        <a:p>
          <a:endParaRPr lang="en-GB"/>
        </a:p>
      </dgm:t>
    </dgm:pt>
    <dgm:pt modelId="{C4B5DC4A-7271-4820-8F7F-B4A55011A105}" type="sibTrans" cxnId="{3FA989DE-385F-4593-A1FF-46828C582E59}">
      <dgm:prSet/>
      <dgm:spPr/>
      <dgm:t>
        <a:bodyPr/>
        <a:lstStyle/>
        <a:p>
          <a:endParaRPr lang="en-GB"/>
        </a:p>
      </dgm:t>
    </dgm:pt>
    <dgm:pt modelId="{0F49A0C5-D8E4-4943-988C-D535F326501D}">
      <dgm:prSet phldrT="[Text]"/>
      <dgm:spPr/>
      <dgm:t>
        <a:bodyPr/>
        <a:lstStyle/>
        <a:p>
          <a:r>
            <a:rPr lang="en-GB" b="1" dirty="0"/>
            <a:t>Sensitivity Analysis</a:t>
          </a:r>
        </a:p>
        <a:p>
          <a:r>
            <a:rPr lang="en-US" dirty="0"/>
            <a:t>Investigation of what happens to NPV when only one variable is changed.</a:t>
          </a:r>
          <a:endParaRPr lang="en-GB" dirty="0"/>
        </a:p>
      </dgm:t>
    </dgm:pt>
    <dgm:pt modelId="{F188C426-DE6E-4945-9F23-DD79E45354E7}" type="parTrans" cxnId="{30653C0C-3017-405B-B3E8-1362B92DF8B2}">
      <dgm:prSet/>
      <dgm:spPr/>
      <dgm:t>
        <a:bodyPr/>
        <a:lstStyle/>
        <a:p>
          <a:endParaRPr lang="en-GB"/>
        </a:p>
      </dgm:t>
    </dgm:pt>
    <dgm:pt modelId="{668E23A5-2C70-4A18-BED4-9BE26CFAC6A8}" type="sibTrans" cxnId="{30653C0C-3017-405B-B3E8-1362B92DF8B2}">
      <dgm:prSet/>
      <dgm:spPr/>
      <dgm:t>
        <a:bodyPr/>
        <a:lstStyle/>
        <a:p>
          <a:endParaRPr lang="en-GB"/>
        </a:p>
      </dgm:t>
    </dgm:pt>
    <dgm:pt modelId="{30EBA007-E223-4FF9-9E8D-E6CB0C1BD629}">
      <dgm:prSet phldrT="[Text]"/>
      <dgm:spPr/>
      <dgm:t>
        <a:bodyPr/>
        <a:lstStyle/>
        <a:p>
          <a:r>
            <a:rPr lang="en-GB" b="1" dirty="0"/>
            <a:t>Simulation Analysis</a:t>
          </a:r>
        </a:p>
        <a:p>
          <a:r>
            <a:rPr lang="en-US" dirty="0"/>
            <a:t>A combination of scenario and sensitivity analysis.</a:t>
          </a:r>
          <a:endParaRPr lang="en-GB" dirty="0"/>
        </a:p>
      </dgm:t>
    </dgm:pt>
    <dgm:pt modelId="{124E148E-3985-4B1E-9CC3-3B305B106718}" type="parTrans" cxnId="{E7A604C0-7E56-4E5A-A239-2026D00EF6FE}">
      <dgm:prSet/>
      <dgm:spPr/>
      <dgm:t>
        <a:bodyPr/>
        <a:lstStyle/>
        <a:p>
          <a:endParaRPr lang="en-GB"/>
        </a:p>
      </dgm:t>
    </dgm:pt>
    <dgm:pt modelId="{5963CC8A-43B9-438E-B1C6-6E65A664A9CA}" type="sibTrans" cxnId="{E7A604C0-7E56-4E5A-A239-2026D00EF6FE}">
      <dgm:prSet/>
      <dgm:spPr/>
      <dgm:t>
        <a:bodyPr/>
        <a:lstStyle/>
        <a:p>
          <a:endParaRPr lang="en-GB"/>
        </a:p>
      </dgm:t>
    </dgm:pt>
    <dgm:pt modelId="{1904EF1D-FF23-4F3B-97B0-60FBF903403E}" type="pres">
      <dgm:prSet presAssocID="{8C0594D8-284C-4F92-98BF-5BEEBDACD41D}" presName="vert0" presStyleCnt="0">
        <dgm:presLayoutVars>
          <dgm:dir/>
          <dgm:animOne val="branch"/>
          <dgm:animLvl val="lvl"/>
        </dgm:presLayoutVars>
      </dgm:prSet>
      <dgm:spPr/>
    </dgm:pt>
    <dgm:pt modelId="{220D1DC7-EDE8-478E-99E2-D0682449C921}" type="pres">
      <dgm:prSet presAssocID="{F5AFA4C7-0F85-44C5-A3CE-9707C3C356A8}" presName="thickLine" presStyleLbl="alignNode1" presStyleIdx="0" presStyleCnt="3"/>
      <dgm:spPr/>
    </dgm:pt>
    <dgm:pt modelId="{38F60D0A-9BA5-4613-AE50-7A85537CA94C}" type="pres">
      <dgm:prSet presAssocID="{F5AFA4C7-0F85-44C5-A3CE-9707C3C356A8}" presName="horz1" presStyleCnt="0"/>
      <dgm:spPr/>
    </dgm:pt>
    <dgm:pt modelId="{3F330972-16D9-4800-A025-6BCF1C1538C8}" type="pres">
      <dgm:prSet presAssocID="{F5AFA4C7-0F85-44C5-A3CE-9707C3C356A8}" presName="tx1" presStyleLbl="revTx" presStyleIdx="0" presStyleCnt="3" custLinFactNeighborX="-236" custLinFactNeighborY="-523"/>
      <dgm:spPr/>
    </dgm:pt>
    <dgm:pt modelId="{A5757C38-8F5C-476D-BB5C-53A4C3B6D8AA}" type="pres">
      <dgm:prSet presAssocID="{F5AFA4C7-0F85-44C5-A3CE-9707C3C356A8}" presName="vert1" presStyleCnt="0"/>
      <dgm:spPr/>
    </dgm:pt>
    <dgm:pt modelId="{977059BC-7BFD-4B08-9335-9C2629E2C9C3}" type="pres">
      <dgm:prSet presAssocID="{0F49A0C5-D8E4-4943-988C-D535F326501D}" presName="thickLine" presStyleLbl="alignNode1" presStyleIdx="1" presStyleCnt="3"/>
      <dgm:spPr/>
    </dgm:pt>
    <dgm:pt modelId="{A83B2F01-2EC8-4A7B-8150-CFA3D0824680}" type="pres">
      <dgm:prSet presAssocID="{0F49A0C5-D8E4-4943-988C-D535F326501D}" presName="horz1" presStyleCnt="0"/>
      <dgm:spPr/>
    </dgm:pt>
    <dgm:pt modelId="{BE9D689E-9F89-45A8-8DFF-1901B33801EF}" type="pres">
      <dgm:prSet presAssocID="{0F49A0C5-D8E4-4943-988C-D535F326501D}" presName="tx1" presStyleLbl="revTx" presStyleIdx="1" presStyleCnt="3"/>
      <dgm:spPr/>
    </dgm:pt>
    <dgm:pt modelId="{75F501D7-C6B5-48D3-973B-52CB21D94A6D}" type="pres">
      <dgm:prSet presAssocID="{0F49A0C5-D8E4-4943-988C-D535F326501D}" presName="vert1" presStyleCnt="0"/>
      <dgm:spPr/>
    </dgm:pt>
    <dgm:pt modelId="{43C14DDA-2E94-41F0-8F8A-8C92014A0F0F}" type="pres">
      <dgm:prSet presAssocID="{30EBA007-E223-4FF9-9E8D-E6CB0C1BD629}" presName="thickLine" presStyleLbl="alignNode1" presStyleIdx="2" presStyleCnt="3"/>
      <dgm:spPr/>
    </dgm:pt>
    <dgm:pt modelId="{EB0FB936-CB6C-46AA-9EE2-663DF7E09C01}" type="pres">
      <dgm:prSet presAssocID="{30EBA007-E223-4FF9-9E8D-E6CB0C1BD629}" presName="horz1" presStyleCnt="0"/>
      <dgm:spPr/>
    </dgm:pt>
    <dgm:pt modelId="{1696EE0F-B843-4343-953B-4C166553F896}" type="pres">
      <dgm:prSet presAssocID="{30EBA007-E223-4FF9-9E8D-E6CB0C1BD629}" presName="tx1" presStyleLbl="revTx" presStyleIdx="2" presStyleCnt="3"/>
      <dgm:spPr/>
    </dgm:pt>
    <dgm:pt modelId="{59EFFE13-0743-43ED-B40A-20BBF7C6B01A}" type="pres">
      <dgm:prSet presAssocID="{30EBA007-E223-4FF9-9E8D-E6CB0C1BD629}" presName="vert1" presStyleCnt="0"/>
      <dgm:spPr/>
    </dgm:pt>
  </dgm:ptLst>
  <dgm:cxnLst>
    <dgm:cxn modelId="{30653C0C-3017-405B-B3E8-1362B92DF8B2}" srcId="{8C0594D8-284C-4F92-98BF-5BEEBDACD41D}" destId="{0F49A0C5-D8E4-4943-988C-D535F326501D}" srcOrd="1" destOrd="0" parTransId="{F188C426-DE6E-4945-9F23-DD79E45354E7}" sibTransId="{668E23A5-2C70-4A18-BED4-9BE26CFAC6A8}"/>
    <dgm:cxn modelId="{57C8D41C-3713-44FE-8090-2FABC601E8CA}" type="presOf" srcId="{F5AFA4C7-0F85-44C5-A3CE-9707C3C356A8}" destId="{3F330972-16D9-4800-A025-6BCF1C1538C8}" srcOrd="0" destOrd="0" presId="urn:microsoft.com/office/officeart/2008/layout/LinedList"/>
    <dgm:cxn modelId="{B3481841-DED4-47D2-988B-D912CCB2B9B9}" type="presOf" srcId="{30EBA007-E223-4FF9-9E8D-E6CB0C1BD629}" destId="{1696EE0F-B843-4343-953B-4C166553F896}" srcOrd="0" destOrd="0" presId="urn:microsoft.com/office/officeart/2008/layout/LinedList"/>
    <dgm:cxn modelId="{4C6EAE87-395F-4D6E-A406-4AC9C31AC58D}" type="presOf" srcId="{8C0594D8-284C-4F92-98BF-5BEEBDACD41D}" destId="{1904EF1D-FF23-4F3B-97B0-60FBF903403E}" srcOrd="0" destOrd="0" presId="urn:microsoft.com/office/officeart/2008/layout/LinedList"/>
    <dgm:cxn modelId="{E7A604C0-7E56-4E5A-A239-2026D00EF6FE}" srcId="{8C0594D8-284C-4F92-98BF-5BEEBDACD41D}" destId="{30EBA007-E223-4FF9-9E8D-E6CB0C1BD629}" srcOrd="2" destOrd="0" parTransId="{124E148E-3985-4B1E-9CC3-3B305B106718}" sibTransId="{5963CC8A-43B9-438E-B1C6-6E65A664A9CA}"/>
    <dgm:cxn modelId="{3FA989DE-385F-4593-A1FF-46828C582E59}" srcId="{8C0594D8-284C-4F92-98BF-5BEEBDACD41D}" destId="{F5AFA4C7-0F85-44C5-A3CE-9707C3C356A8}" srcOrd="0" destOrd="0" parTransId="{C01DD5F4-F1BA-41EE-AEB2-DC2B35540CA1}" sibTransId="{C4B5DC4A-7271-4820-8F7F-B4A55011A105}"/>
    <dgm:cxn modelId="{E4A3E4E1-C531-457D-8623-30863A53131A}" type="presOf" srcId="{0F49A0C5-D8E4-4943-988C-D535F326501D}" destId="{BE9D689E-9F89-45A8-8DFF-1901B33801EF}" srcOrd="0" destOrd="0" presId="urn:microsoft.com/office/officeart/2008/layout/LinedList"/>
    <dgm:cxn modelId="{0B147D94-08CB-4307-9A33-E2AF1A7B4274}" type="presParOf" srcId="{1904EF1D-FF23-4F3B-97B0-60FBF903403E}" destId="{220D1DC7-EDE8-478E-99E2-D0682449C921}" srcOrd="0" destOrd="0" presId="urn:microsoft.com/office/officeart/2008/layout/LinedList"/>
    <dgm:cxn modelId="{1797EFD9-B83F-418A-A06E-F210FEB88EDD}" type="presParOf" srcId="{1904EF1D-FF23-4F3B-97B0-60FBF903403E}" destId="{38F60D0A-9BA5-4613-AE50-7A85537CA94C}" srcOrd="1" destOrd="0" presId="urn:microsoft.com/office/officeart/2008/layout/LinedList"/>
    <dgm:cxn modelId="{9A882045-AC7B-465A-B14B-B7E9819F36BE}" type="presParOf" srcId="{38F60D0A-9BA5-4613-AE50-7A85537CA94C}" destId="{3F330972-16D9-4800-A025-6BCF1C1538C8}" srcOrd="0" destOrd="0" presId="urn:microsoft.com/office/officeart/2008/layout/LinedList"/>
    <dgm:cxn modelId="{A964A0F8-D5D0-41FA-A7EB-ADA8728177BC}" type="presParOf" srcId="{38F60D0A-9BA5-4613-AE50-7A85537CA94C}" destId="{A5757C38-8F5C-476D-BB5C-53A4C3B6D8AA}" srcOrd="1" destOrd="0" presId="urn:microsoft.com/office/officeart/2008/layout/LinedList"/>
    <dgm:cxn modelId="{9C2FF4DF-5F19-42FD-8682-BA639F354F4D}" type="presParOf" srcId="{1904EF1D-FF23-4F3B-97B0-60FBF903403E}" destId="{977059BC-7BFD-4B08-9335-9C2629E2C9C3}" srcOrd="2" destOrd="0" presId="urn:microsoft.com/office/officeart/2008/layout/LinedList"/>
    <dgm:cxn modelId="{A1F84D57-8E08-4985-98BC-5C2F676735C5}" type="presParOf" srcId="{1904EF1D-FF23-4F3B-97B0-60FBF903403E}" destId="{A83B2F01-2EC8-4A7B-8150-CFA3D0824680}" srcOrd="3" destOrd="0" presId="urn:microsoft.com/office/officeart/2008/layout/LinedList"/>
    <dgm:cxn modelId="{458B7350-E0A3-4225-9ABC-1AA5ECFCA1D6}" type="presParOf" srcId="{A83B2F01-2EC8-4A7B-8150-CFA3D0824680}" destId="{BE9D689E-9F89-45A8-8DFF-1901B33801EF}" srcOrd="0" destOrd="0" presId="urn:microsoft.com/office/officeart/2008/layout/LinedList"/>
    <dgm:cxn modelId="{44ECD23D-B85E-42D5-9279-E519D0B7206B}" type="presParOf" srcId="{A83B2F01-2EC8-4A7B-8150-CFA3D0824680}" destId="{75F501D7-C6B5-48D3-973B-52CB21D94A6D}" srcOrd="1" destOrd="0" presId="urn:microsoft.com/office/officeart/2008/layout/LinedList"/>
    <dgm:cxn modelId="{370806B8-A764-4007-9CF8-245AA96FE970}" type="presParOf" srcId="{1904EF1D-FF23-4F3B-97B0-60FBF903403E}" destId="{43C14DDA-2E94-41F0-8F8A-8C92014A0F0F}" srcOrd="4" destOrd="0" presId="urn:microsoft.com/office/officeart/2008/layout/LinedList"/>
    <dgm:cxn modelId="{26DDF225-1DBB-492F-A7CB-A896A3291EF9}" type="presParOf" srcId="{1904EF1D-FF23-4F3B-97B0-60FBF903403E}" destId="{EB0FB936-CB6C-46AA-9EE2-663DF7E09C01}" srcOrd="5" destOrd="0" presId="urn:microsoft.com/office/officeart/2008/layout/LinedList"/>
    <dgm:cxn modelId="{C78B5FC3-418C-43BE-BAB0-04605E91630F}" type="presParOf" srcId="{EB0FB936-CB6C-46AA-9EE2-663DF7E09C01}" destId="{1696EE0F-B843-4343-953B-4C166553F896}" srcOrd="0" destOrd="0" presId="urn:microsoft.com/office/officeart/2008/layout/LinedList"/>
    <dgm:cxn modelId="{85956D7B-0C27-4E2C-B3E3-97AF93D1B5BE}" type="presParOf" srcId="{EB0FB936-CB6C-46AA-9EE2-663DF7E09C01}" destId="{59EFFE13-0743-43ED-B40A-20BBF7C6B01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86CECF2-8ECA-E644-8BCA-49F2101FD227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B62E2D5-0ACA-3049-9B97-BF20B5C2A8B8}">
      <dgm:prSet phldrT="[Text]"/>
      <dgm:spPr/>
      <dgm:t>
        <a:bodyPr/>
        <a:lstStyle/>
        <a:p>
          <a:r>
            <a:rPr lang="en-GB" b="1" dirty="0"/>
            <a:t>Fixed Costs</a:t>
          </a:r>
        </a:p>
        <a:p>
          <a:r>
            <a:rPr lang="en-US" dirty="0"/>
            <a:t>Costs that do not change when the quantity of output changes during a particular time period.</a:t>
          </a:r>
          <a:endParaRPr lang="en-GB" dirty="0"/>
        </a:p>
      </dgm:t>
    </dgm:pt>
    <dgm:pt modelId="{3DC2F6C6-0BF0-7641-8BBE-E054F250024F}" type="parTrans" cxnId="{C1897FE9-41DF-3147-A817-EE9270AE048C}">
      <dgm:prSet/>
      <dgm:spPr/>
      <dgm:t>
        <a:bodyPr/>
        <a:lstStyle/>
        <a:p>
          <a:endParaRPr lang="en-GB"/>
        </a:p>
      </dgm:t>
    </dgm:pt>
    <dgm:pt modelId="{CF6357F0-F52E-7D43-B1DF-53165D6841C3}" type="sibTrans" cxnId="{C1897FE9-41DF-3147-A817-EE9270AE048C}">
      <dgm:prSet/>
      <dgm:spPr/>
      <dgm:t>
        <a:bodyPr/>
        <a:lstStyle/>
        <a:p>
          <a:endParaRPr lang="en-GB"/>
        </a:p>
      </dgm:t>
    </dgm:pt>
    <dgm:pt modelId="{F4C7EE38-78C1-E044-A373-0E6A59324CEA}">
      <dgm:prSet phldrT="[Text]"/>
      <dgm:spPr/>
      <dgm:t>
        <a:bodyPr/>
        <a:lstStyle/>
        <a:p>
          <a:r>
            <a:rPr lang="en-GB" b="1" dirty="0"/>
            <a:t>Variable Costs</a:t>
          </a:r>
        </a:p>
        <a:p>
          <a:r>
            <a:rPr lang="en-GB" b="0" dirty="0"/>
            <a:t>Costs that change when the quantity of output changes.</a:t>
          </a:r>
          <a:endParaRPr lang="en-GB" dirty="0"/>
        </a:p>
      </dgm:t>
    </dgm:pt>
    <dgm:pt modelId="{597C42EC-1B05-8146-938F-2B560648746E}" type="parTrans" cxnId="{EDA88DE3-1CE0-054E-A649-C76AB6BEC86C}">
      <dgm:prSet/>
      <dgm:spPr/>
      <dgm:t>
        <a:bodyPr/>
        <a:lstStyle/>
        <a:p>
          <a:endParaRPr lang="en-GB"/>
        </a:p>
      </dgm:t>
    </dgm:pt>
    <dgm:pt modelId="{FB5BA777-7CF9-A541-AEFA-F020590C81DC}" type="sibTrans" cxnId="{EDA88DE3-1CE0-054E-A649-C76AB6BEC86C}">
      <dgm:prSet/>
      <dgm:spPr/>
      <dgm:t>
        <a:bodyPr/>
        <a:lstStyle/>
        <a:p>
          <a:endParaRPr lang="en-GB"/>
        </a:p>
      </dgm:t>
    </dgm:pt>
    <dgm:pt modelId="{1CCFA4C9-16E3-4E49-8137-E04099D9C6F4}" type="pres">
      <dgm:prSet presAssocID="{586CECF2-8ECA-E644-8BCA-49F2101FD227}" presName="diagram" presStyleCnt="0">
        <dgm:presLayoutVars>
          <dgm:dir/>
          <dgm:resizeHandles val="exact"/>
        </dgm:presLayoutVars>
      </dgm:prSet>
      <dgm:spPr/>
    </dgm:pt>
    <dgm:pt modelId="{81AB9473-5D6C-6F40-975E-AC5C434DACFE}" type="pres">
      <dgm:prSet presAssocID="{8B62E2D5-0ACA-3049-9B97-BF20B5C2A8B8}" presName="node" presStyleLbl="node1" presStyleIdx="0" presStyleCnt="2">
        <dgm:presLayoutVars>
          <dgm:bulletEnabled val="1"/>
        </dgm:presLayoutVars>
      </dgm:prSet>
      <dgm:spPr/>
    </dgm:pt>
    <dgm:pt modelId="{4D13CC53-152A-FB48-BEFC-02DD4AFE5C4E}" type="pres">
      <dgm:prSet presAssocID="{CF6357F0-F52E-7D43-B1DF-53165D6841C3}" presName="sibTrans" presStyleCnt="0"/>
      <dgm:spPr/>
    </dgm:pt>
    <dgm:pt modelId="{BD9CB36F-8EFC-144C-BE28-0BAC3FBF2027}" type="pres">
      <dgm:prSet presAssocID="{F4C7EE38-78C1-E044-A373-0E6A59324CEA}" presName="node" presStyleLbl="node1" presStyleIdx="1" presStyleCnt="2">
        <dgm:presLayoutVars>
          <dgm:bulletEnabled val="1"/>
        </dgm:presLayoutVars>
      </dgm:prSet>
      <dgm:spPr/>
    </dgm:pt>
  </dgm:ptLst>
  <dgm:cxnLst>
    <dgm:cxn modelId="{5342EF42-9081-F444-8CEC-244737FCC4DF}" type="presOf" srcId="{586CECF2-8ECA-E644-8BCA-49F2101FD227}" destId="{1CCFA4C9-16E3-4E49-8137-E04099D9C6F4}" srcOrd="0" destOrd="0" presId="urn:microsoft.com/office/officeart/2005/8/layout/default"/>
    <dgm:cxn modelId="{A7130C79-964D-E04C-9DA6-F5D5B2942340}" type="presOf" srcId="{8B62E2D5-0ACA-3049-9B97-BF20B5C2A8B8}" destId="{81AB9473-5D6C-6F40-975E-AC5C434DACFE}" srcOrd="0" destOrd="0" presId="urn:microsoft.com/office/officeart/2005/8/layout/default"/>
    <dgm:cxn modelId="{BB589CB9-C1D0-E242-9493-29FBCF37D9B6}" type="presOf" srcId="{F4C7EE38-78C1-E044-A373-0E6A59324CEA}" destId="{BD9CB36F-8EFC-144C-BE28-0BAC3FBF2027}" srcOrd="0" destOrd="0" presId="urn:microsoft.com/office/officeart/2005/8/layout/default"/>
    <dgm:cxn modelId="{EDA88DE3-1CE0-054E-A649-C76AB6BEC86C}" srcId="{586CECF2-8ECA-E644-8BCA-49F2101FD227}" destId="{F4C7EE38-78C1-E044-A373-0E6A59324CEA}" srcOrd="1" destOrd="0" parTransId="{597C42EC-1B05-8146-938F-2B560648746E}" sibTransId="{FB5BA777-7CF9-A541-AEFA-F020590C81DC}"/>
    <dgm:cxn modelId="{C1897FE9-41DF-3147-A817-EE9270AE048C}" srcId="{586CECF2-8ECA-E644-8BCA-49F2101FD227}" destId="{8B62E2D5-0ACA-3049-9B97-BF20B5C2A8B8}" srcOrd="0" destOrd="0" parTransId="{3DC2F6C6-0BF0-7641-8BBE-E054F250024F}" sibTransId="{CF6357F0-F52E-7D43-B1DF-53165D6841C3}"/>
    <dgm:cxn modelId="{DB1253AE-7E50-CB46-B566-74EA3C411849}" type="presParOf" srcId="{1CCFA4C9-16E3-4E49-8137-E04099D9C6F4}" destId="{81AB9473-5D6C-6F40-975E-AC5C434DACFE}" srcOrd="0" destOrd="0" presId="urn:microsoft.com/office/officeart/2005/8/layout/default"/>
    <dgm:cxn modelId="{70EF109C-0554-4D49-A26D-9102AE9C229A}" type="presParOf" srcId="{1CCFA4C9-16E3-4E49-8137-E04099D9C6F4}" destId="{4D13CC53-152A-FB48-BEFC-02DD4AFE5C4E}" srcOrd="1" destOrd="0" presId="urn:microsoft.com/office/officeart/2005/8/layout/default"/>
    <dgm:cxn modelId="{26750AB2-59E8-2843-BFC8-7BBCAA2AFFE2}" type="presParOf" srcId="{1CCFA4C9-16E3-4E49-8137-E04099D9C6F4}" destId="{BD9CB36F-8EFC-144C-BE28-0BAC3FBF2027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4D0606A-74FB-4478-AD8E-6230FEC03102}" type="doc">
      <dgm:prSet loTypeId="urn:microsoft.com/office/officeart/2005/8/layout/vList2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E7D9537-DB66-4922-AEF9-874EB5847E67}">
      <dgm:prSet phldrT="[Text]" custT="1"/>
      <dgm:spPr/>
      <dgm:t>
        <a:bodyPr/>
        <a:lstStyle/>
        <a:p>
          <a:r>
            <a:rPr lang="en-US" sz="2800" b="1" dirty="0"/>
            <a:t>Total variable cost </a:t>
          </a:r>
          <a:r>
            <a:rPr lang="en-US" sz="2800" dirty="0"/>
            <a:t>= Total quantity of output x Cost per unit of output</a:t>
          </a:r>
          <a:endParaRPr lang="en-GB" sz="2800" dirty="0"/>
        </a:p>
        <a:p>
          <a:r>
            <a:rPr lang="en-US" sz="2800" b="1" dirty="0"/>
            <a:t>VC = </a:t>
          </a:r>
          <a:r>
            <a:rPr lang="en-US" sz="2800" b="1" i="1" dirty="0"/>
            <a:t>Q</a:t>
          </a:r>
          <a:r>
            <a:rPr lang="en-US" sz="2800" b="1" dirty="0"/>
            <a:t> x </a:t>
          </a:r>
          <a:r>
            <a:rPr lang="en-US" sz="2800" b="1" i="1" dirty="0"/>
            <a:t>v</a:t>
          </a:r>
          <a:endParaRPr lang="en-GB" sz="2800" b="1" dirty="0"/>
        </a:p>
      </dgm:t>
    </dgm:pt>
    <dgm:pt modelId="{4FEC5A61-7F2F-40AB-A0D5-1457DCB6C49B}" type="parTrans" cxnId="{D57AAD1D-6E48-4286-8C7E-DCAF81A21573}">
      <dgm:prSet/>
      <dgm:spPr/>
      <dgm:t>
        <a:bodyPr/>
        <a:lstStyle/>
        <a:p>
          <a:endParaRPr lang="en-GB" sz="3600"/>
        </a:p>
      </dgm:t>
    </dgm:pt>
    <dgm:pt modelId="{E758C828-F82B-4047-85E7-7BE0B7CAE327}" type="sibTrans" cxnId="{D57AAD1D-6E48-4286-8C7E-DCAF81A21573}">
      <dgm:prSet/>
      <dgm:spPr/>
      <dgm:t>
        <a:bodyPr/>
        <a:lstStyle/>
        <a:p>
          <a:endParaRPr lang="en-GB" sz="3600"/>
        </a:p>
      </dgm:t>
    </dgm:pt>
    <dgm:pt modelId="{D115FE55-B80E-4AB2-B37B-926E09AEE47F}">
      <dgm:prSet phldrT="[Text]" custT="1"/>
      <dgm:spPr/>
      <dgm:t>
        <a:bodyPr/>
        <a:lstStyle/>
        <a:p>
          <a:r>
            <a:rPr lang="en-US" sz="2800" dirty="0"/>
            <a:t>Variable costs (</a:t>
          </a:r>
          <a:r>
            <a:rPr lang="en-US" sz="2800" i="1" dirty="0"/>
            <a:t>v</a:t>
          </a:r>
          <a:r>
            <a:rPr lang="en-US" sz="2800" dirty="0"/>
            <a:t>) are €2 per unit. If total output (</a:t>
          </a:r>
          <a:r>
            <a:rPr lang="en-US" sz="2800" i="1" dirty="0"/>
            <a:t>Q</a:t>
          </a:r>
          <a:r>
            <a:rPr lang="en-US" sz="2800" dirty="0"/>
            <a:t>) is 1,000 units, what will total variable costs (VC) be?</a:t>
          </a:r>
          <a:endParaRPr lang="en-GB" sz="2800" dirty="0"/>
        </a:p>
        <a:p>
          <a:r>
            <a:rPr lang="en-US" sz="2800" dirty="0"/>
            <a:t>VC = </a:t>
          </a:r>
          <a:r>
            <a:rPr lang="en-US" sz="2800" i="1" dirty="0"/>
            <a:t>Q</a:t>
          </a:r>
          <a:r>
            <a:rPr lang="en-US" sz="2800" dirty="0"/>
            <a:t> x </a:t>
          </a:r>
          <a:r>
            <a:rPr lang="en-US" sz="2800" i="1" dirty="0"/>
            <a:t>v </a:t>
          </a:r>
          <a:r>
            <a:rPr lang="en-US" sz="2800" dirty="0"/>
            <a:t>= 1,000 x €2 = €2,000</a:t>
          </a:r>
          <a:endParaRPr lang="en-GB" sz="2800" dirty="0"/>
        </a:p>
      </dgm:t>
    </dgm:pt>
    <dgm:pt modelId="{B1415508-FF8B-4252-91AE-B9BEFD5EC15C}" type="parTrans" cxnId="{D463BF31-2CEE-4C06-832F-86997F1208C2}">
      <dgm:prSet/>
      <dgm:spPr/>
      <dgm:t>
        <a:bodyPr/>
        <a:lstStyle/>
        <a:p>
          <a:endParaRPr lang="en-GB" sz="3600"/>
        </a:p>
      </dgm:t>
    </dgm:pt>
    <dgm:pt modelId="{0D3532A1-04E1-422F-9A31-9506205ED926}" type="sibTrans" cxnId="{D463BF31-2CEE-4C06-832F-86997F1208C2}">
      <dgm:prSet/>
      <dgm:spPr/>
      <dgm:t>
        <a:bodyPr/>
        <a:lstStyle/>
        <a:p>
          <a:endParaRPr lang="en-GB" sz="3600"/>
        </a:p>
      </dgm:t>
    </dgm:pt>
    <dgm:pt modelId="{250DAEA3-1F72-4C49-A0E0-AB52310AA033}">
      <dgm:prSet phldrT="[Text]" custT="1"/>
      <dgm:spPr/>
      <dgm:t>
        <a:bodyPr/>
        <a:lstStyle/>
        <a:p>
          <a:r>
            <a:rPr lang="en-US" sz="2800" dirty="0"/>
            <a:t>If </a:t>
          </a:r>
          <a:r>
            <a:rPr lang="en-US" sz="2800" i="1" dirty="0"/>
            <a:t>Q </a:t>
          </a:r>
          <a:r>
            <a:rPr lang="en-US" sz="2800" dirty="0"/>
            <a:t>is 5,000 units, then VC will be 5,000 x €2 = €10,000</a:t>
          </a:r>
          <a:endParaRPr lang="en-GB" sz="2800" dirty="0"/>
        </a:p>
      </dgm:t>
    </dgm:pt>
    <dgm:pt modelId="{C2E09127-C1F5-46C4-A124-2E78080BAE82}" type="parTrans" cxnId="{6AA0D9A6-47A3-4B12-9586-DC40E3C6B5EC}">
      <dgm:prSet/>
      <dgm:spPr/>
      <dgm:t>
        <a:bodyPr/>
        <a:lstStyle/>
        <a:p>
          <a:endParaRPr lang="en-GB" sz="3600"/>
        </a:p>
      </dgm:t>
    </dgm:pt>
    <dgm:pt modelId="{2591F376-01E3-4B7B-A2BB-3EBF62920700}" type="sibTrans" cxnId="{6AA0D9A6-47A3-4B12-9586-DC40E3C6B5EC}">
      <dgm:prSet/>
      <dgm:spPr/>
      <dgm:t>
        <a:bodyPr/>
        <a:lstStyle/>
        <a:p>
          <a:endParaRPr lang="en-GB" sz="3600"/>
        </a:p>
      </dgm:t>
    </dgm:pt>
    <dgm:pt modelId="{820A4119-D027-4673-A764-40314301ADB0}" type="pres">
      <dgm:prSet presAssocID="{14D0606A-74FB-4478-AD8E-6230FEC03102}" presName="linear" presStyleCnt="0">
        <dgm:presLayoutVars>
          <dgm:animLvl val="lvl"/>
          <dgm:resizeHandles val="exact"/>
        </dgm:presLayoutVars>
      </dgm:prSet>
      <dgm:spPr/>
    </dgm:pt>
    <dgm:pt modelId="{CC156106-01E0-40BC-9107-97AE4FDB32B4}" type="pres">
      <dgm:prSet presAssocID="{4E7D9537-DB66-4922-AEF9-874EB5847E6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FAC6A07-5A37-474C-96AA-C4B96B461633}" type="pres">
      <dgm:prSet presAssocID="{E758C828-F82B-4047-85E7-7BE0B7CAE327}" presName="spacer" presStyleCnt="0"/>
      <dgm:spPr/>
    </dgm:pt>
    <dgm:pt modelId="{06A0403B-A788-4DAC-B0DC-8216BC2333B2}" type="pres">
      <dgm:prSet presAssocID="{D115FE55-B80E-4AB2-B37B-926E09AEE47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7479520-1262-470E-9464-4B580808818D}" type="pres">
      <dgm:prSet presAssocID="{0D3532A1-04E1-422F-9A31-9506205ED926}" presName="spacer" presStyleCnt="0"/>
      <dgm:spPr/>
    </dgm:pt>
    <dgm:pt modelId="{109E7DAC-D607-40E8-8D95-4A387CC2371F}" type="pres">
      <dgm:prSet presAssocID="{250DAEA3-1F72-4C49-A0E0-AB52310AA03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57AAD1D-6E48-4286-8C7E-DCAF81A21573}" srcId="{14D0606A-74FB-4478-AD8E-6230FEC03102}" destId="{4E7D9537-DB66-4922-AEF9-874EB5847E67}" srcOrd="0" destOrd="0" parTransId="{4FEC5A61-7F2F-40AB-A0D5-1457DCB6C49B}" sibTransId="{E758C828-F82B-4047-85E7-7BE0B7CAE327}"/>
    <dgm:cxn modelId="{D463BF31-2CEE-4C06-832F-86997F1208C2}" srcId="{14D0606A-74FB-4478-AD8E-6230FEC03102}" destId="{D115FE55-B80E-4AB2-B37B-926E09AEE47F}" srcOrd="1" destOrd="0" parTransId="{B1415508-FF8B-4252-91AE-B9BEFD5EC15C}" sibTransId="{0D3532A1-04E1-422F-9A31-9506205ED926}"/>
    <dgm:cxn modelId="{E8104E4E-E853-4094-94C3-F452B54560C4}" type="presOf" srcId="{250DAEA3-1F72-4C49-A0E0-AB52310AA033}" destId="{109E7DAC-D607-40E8-8D95-4A387CC2371F}" srcOrd="0" destOrd="0" presId="urn:microsoft.com/office/officeart/2005/8/layout/vList2"/>
    <dgm:cxn modelId="{6AA0D9A6-47A3-4B12-9586-DC40E3C6B5EC}" srcId="{14D0606A-74FB-4478-AD8E-6230FEC03102}" destId="{250DAEA3-1F72-4C49-A0E0-AB52310AA033}" srcOrd="2" destOrd="0" parTransId="{C2E09127-C1F5-46C4-A124-2E78080BAE82}" sibTransId="{2591F376-01E3-4B7B-A2BB-3EBF62920700}"/>
    <dgm:cxn modelId="{0DA4F6C7-62D7-483F-90D2-2ED47BE57D6F}" type="presOf" srcId="{D115FE55-B80E-4AB2-B37B-926E09AEE47F}" destId="{06A0403B-A788-4DAC-B0DC-8216BC2333B2}" srcOrd="0" destOrd="0" presId="urn:microsoft.com/office/officeart/2005/8/layout/vList2"/>
    <dgm:cxn modelId="{8B566CD5-65DF-44DE-AD0D-DE0C23B12EA7}" type="presOf" srcId="{14D0606A-74FB-4478-AD8E-6230FEC03102}" destId="{820A4119-D027-4673-A764-40314301ADB0}" srcOrd="0" destOrd="0" presId="urn:microsoft.com/office/officeart/2005/8/layout/vList2"/>
    <dgm:cxn modelId="{592443F6-BECA-42F0-85A9-3379CD8A1BC7}" type="presOf" srcId="{4E7D9537-DB66-4922-AEF9-874EB5847E67}" destId="{CC156106-01E0-40BC-9107-97AE4FDB32B4}" srcOrd="0" destOrd="0" presId="urn:microsoft.com/office/officeart/2005/8/layout/vList2"/>
    <dgm:cxn modelId="{92823109-63E6-4BFE-B249-EEAAA63A0A8C}" type="presParOf" srcId="{820A4119-D027-4673-A764-40314301ADB0}" destId="{CC156106-01E0-40BC-9107-97AE4FDB32B4}" srcOrd="0" destOrd="0" presId="urn:microsoft.com/office/officeart/2005/8/layout/vList2"/>
    <dgm:cxn modelId="{6563E2A7-9F37-4441-AD7E-8014DBACA1A1}" type="presParOf" srcId="{820A4119-D027-4673-A764-40314301ADB0}" destId="{FFAC6A07-5A37-474C-96AA-C4B96B461633}" srcOrd="1" destOrd="0" presId="urn:microsoft.com/office/officeart/2005/8/layout/vList2"/>
    <dgm:cxn modelId="{D36140DC-4750-4029-942B-8DF8C0E920B7}" type="presParOf" srcId="{820A4119-D027-4673-A764-40314301ADB0}" destId="{06A0403B-A788-4DAC-B0DC-8216BC2333B2}" srcOrd="2" destOrd="0" presId="urn:microsoft.com/office/officeart/2005/8/layout/vList2"/>
    <dgm:cxn modelId="{5B67684F-D14F-4D6E-B312-06FC4964A20E}" type="presParOf" srcId="{820A4119-D027-4673-A764-40314301ADB0}" destId="{A7479520-1262-470E-9464-4B580808818D}" srcOrd="3" destOrd="0" presId="urn:microsoft.com/office/officeart/2005/8/layout/vList2"/>
    <dgm:cxn modelId="{E7341FB1-5D85-4BB9-9CC1-9492EB79F179}" type="presParOf" srcId="{820A4119-D027-4673-A764-40314301ADB0}" destId="{109E7DAC-D607-40E8-8D95-4A387CC2371F}" srcOrd="4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3A92B46-E016-49E6-B832-46B5EA850B37}" type="doc">
      <dgm:prSet loTypeId="urn:microsoft.com/office/officeart/2005/8/layout/defaul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A55A960-BC33-4A0B-B882-4FC02E53A0E8}">
      <dgm:prSet phldrT="[Text]"/>
      <dgm:spPr/>
      <dgm:t>
        <a:bodyPr/>
        <a:lstStyle/>
        <a:p>
          <a:pPr algn="ctr"/>
          <a:r>
            <a:rPr lang="en-US" b="0" dirty="0"/>
            <a:t>Total costs (TC) for a given level of output are the sum of variable costs (VC) and fixed costs (FC):</a:t>
          </a:r>
          <a:endParaRPr lang="en-GB" b="0" dirty="0"/>
        </a:p>
        <a:p>
          <a:pPr algn="l"/>
          <a:r>
            <a:rPr lang="en-US" b="0" dirty="0"/>
            <a:t>         TC = VC + FC</a:t>
          </a:r>
          <a:endParaRPr lang="en-GB" b="0" dirty="0"/>
        </a:p>
        <a:p>
          <a:pPr algn="l"/>
          <a:r>
            <a:rPr lang="en-US" b="0" dirty="0"/>
            <a:t>	= </a:t>
          </a:r>
          <a:r>
            <a:rPr lang="en-US" b="0" i="1" dirty="0"/>
            <a:t>v</a:t>
          </a:r>
          <a:r>
            <a:rPr lang="en-US" b="0" dirty="0"/>
            <a:t> x </a:t>
          </a:r>
          <a:r>
            <a:rPr lang="en-US" b="0" i="1" dirty="0"/>
            <a:t>Q</a:t>
          </a:r>
          <a:r>
            <a:rPr lang="en-US" b="0" dirty="0"/>
            <a:t> + FC</a:t>
          </a:r>
          <a:endParaRPr lang="en-GB" b="0" dirty="0"/>
        </a:p>
      </dgm:t>
    </dgm:pt>
    <dgm:pt modelId="{B3DA4CC1-7A75-4208-AA94-D5387E8A02E8}" type="parTrans" cxnId="{8BD80A9E-54EE-4A67-AA08-D0628E3AA58F}">
      <dgm:prSet/>
      <dgm:spPr/>
      <dgm:t>
        <a:bodyPr/>
        <a:lstStyle/>
        <a:p>
          <a:endParaRPr lang="en-GB"/>
        </a:p>
      </dgm:t>
    </dgm:pt>
    <dgm:pt modelId="{BE7876DF-5A94-4DB5-B998-78331B047B38}" type="sibTrans" cxnId="{8BD80A9E-54EE-4A67-AA08-D0628E3AA58F}">
      <dgm:prSet/>
      <dgm:spPr/>
      <dgm:t>
        <a:bodyPr/>
        <a:lstStyle/>
        <a:p>
          <a:endParaRPr lang="en-GB"/>
        </a:p>
      </dgm:t>
    </dgm:pt>
    <dgm:pt modelId="{583A85E2-18EC-47D4-BFF2-774802C023D2}">
      <dgm:prSet/>
      <dgm:spPr/>
      <dgm:t>
        <a:bodyPr/>
        <a:lstStyle/>
        <a:p>
          <a:pPr algn="ctr"/>
          <a:r>
            <a:rPr lang="en-US" b="0" dirty="0"/>
            <a:t>If we have variable costs of €3 per unit and fixed costs of €8,000 per year, our total cost is:</a:t>
          </a:r>
        </a:p>
        <a:p>
          <a:pPr algn="l"/>
          <a:r>
            <a:rPr lang="en-US" b="0" dirty="0"/>
            <a:t>     TC = €3 x </a:t>
          </a:r>
          <a:r>
            <a:rPr lang="en-US" b="0" i="1" dirty="0"/>
            <a:t>Q </a:t>
          </a:r>
          <a:r>
            <a:rPr lang="en-US" b="0" dirty="0"/>
            <a:t>+ €8,000</a:t>
          </a:r>
        </a:p>
        <a:p>
          <a:pPr algn="l"/>
          <a:endParaRPr lang="en-GB" b="1" dirty="0"/>
        </a:p>
      </dgm:t>
    </dgm:pt>
    <dgm:pt modelId="{3C84D57D-4A1F-41E1-B1B6-E127E5093538}" type="parTrans" cxnId="{3EAB21AE-6000-41A4-838F-DBEBC321328E}">
      <dgm:prSet/>
      <dgm:spPr/>
      <dgm:t>
        <a:bodyPr/>
        <a:lstStyle/>
        <a:p>
          <a:endParaRPr lang="en-GB"/>
        </a:p>
      </dgm:t>
    </dgm:pt>
    <dgm:pt modelId="{30698D05-0337-45AD-9669-DC3254C28E54}" type="sibTrans" cxnId="{3EAB21AE-6000-41A4-838F-DBEBC321328E}">
      <dgm:prSet/>
      <dgm:spPr/>
      <dgm:t>
        <a:bodyPr/>
        <a:lstStyle/>
        <a:p>
          <a:endParaRPr lang="en-GB"/>
        </a:p>
      </dgm:t>
    </dgm:pt>
    <dgm:pt modelId="{301A2902-7292-454B-8032-ED1B462A989C}">
      <dgm:prSet/>
      <dgm:spPr/>
      <dgm:t>
        <a:bodyPr/>
        <a:lstStyle/>
        <a:p>
          <a:pPr algn="ctr"/>
          <a:r>
            <a:rPr lang="en-US" b="0" dirty="0"/>
            <a:t>If we produce 6,000 units, our total production cost will be:</a:t>
          </a:r>
        </a:p>
        <a:p>
          <a:pPr algn="l"/>
          <a:r>
            <a:rPr lang="en-US" b="0" dirty="0"/>
            <a:t> €3 x 6,000 + €8,000 = 	€26,000</a:t>
          </a:r>
        </a:p>
        <a:p>
          <a:pPr algn="l"/>
          <a:r>
            <a:rPr lang="en-US" b="1" dirty="0"/>
            <a:t> </a:t>
          </a:r>
          <a:endParaRPr lang="en-GB" b="1" dirty="0"/>
        </a:p>
      </dgm:t>
    </dgm:pt>
    <dgm:pt modelId="{0F9C54D8-828D-4A5F-A86C-AEB1ED463C24}" type="parTrans" cxnId="{0C394898-181B-42BD-ACD9-2F20E06190A3}">
      <dgm:prSet/>
      <dgm:spPr/>
      <dgm:t>
        <a:bodyPr/>
        <a:lstStyle/>
        <a:p>
          <a:endParaRPr lang="en-GB"/>
        </a:p>
      </dgm:t>
    </dgm:pt>
    <dgm:pt modelId="{169969F9-5348-4937-896B-D123079752B6}" type="sibTrans" cxnId="{0C394898-181B-42BD-ACD9-2F20E06190A3}">
      <dgm:prSet/>
      <dgm:spPr/>
      <dgm:t>
        <a:bodyPr/>
        <a:lstStyle/>
        <a:p>
          <a:endParaRPr lang="en-GB"/>
        </a:p>
      </dgm:t>
    </dgm:pt>
    <dgm:pt modelId="{23886270-B00F-4D30-987A-8743F80DF1D5}" type="pres">
      <dgm:prSet presAssocID="{33A92B46-E016-49E6-B832-46B5EA850B37}" presName="diagram" presStyleCnt="0">
        <dgm:presLayoutVars>
          <dgm:dir/>
          <dgm:resizeHandles val="exact"/>
        </dgm:presLayoutVars>
      </dgm:prSet>
      <dgm:spPr/>
    </dgm:pt>
    <dgm:pt modelId="{5D2EE0FA-9AFE-4331-AC51-887130EB34D7}" type="pres">
      <dgm:prSet presAssocID="{DA55A960-BC33-4A0B-B882-4FC02E53A0E8}" presName="node" presStyleLbl="node1" presStyleIdx="0" presStyleCnt="3" custLinFactNeighborX="2300" custLinFactNeighborY="2215">
        <dgm:presLayoutVars>
          <dgm:bulletEnabled val="1"/>
        </dgm:presLayoutVars>
      </dgm:prSet>
      <dgm:spPr/>
    </dgm:pt>
    <dgm:pt modelId="{C514B0DE-AA00-445F-A81C-780D1DAEE4B5}" type="pres">
      <dgm:prSet presAssocID="{BE7876DF-5A94-4DB5-B998-78331B047B38}" presName="sibTrans" presStyleCnt="0"/>
      <dgm:spPr/>
    </dgm:pt>
    <dgm:pt modelId="{E30B262F-FA11-49EF-9092-EC0EC400EB92}" type="pres">
      <dgm:prSet presAssocID="{583A85E2-18EC-47D4-BFF2-774802C023D2}" presName="node" presStyleLbl="node1" presStyleIdx="1" presStyleCnt="3" custLinFactNeighborX="-3384" custLinFactNeighborY="-1017">
        <dgm:presLayoutVars>
          <dgm:bulletEnabled val="1"/>
        </dgm:presLayoutVars>
      </dgm:prSet>
      <dgm:spPr/>
    </dgm:pt>
    <dgm:pt modelId="{5164BECB-9526-4AAF-9722-8051CE1E9ECE}" type="pres">
      <dgm:prSet presAssocID="{30698D05-0337-45AD-9669-DC3254C28E54}" presName="sibTrans" presStyleCnt="0"/>
      <dgm:spPr/>
    </dgm:pt>
    <dgm:pt modelId="{23965C8C-BFCF-469A-ABE8-1993BEF5419C}" type="pres">
      <dgm:prSet presAssocID="{301A2902-7292-454B-8032-ED1B462A989C}" presName="node" presStyleLbl="node1" presStyleIdx="2" presStyleCnt="3" custLinFactNeighborX="-839" custLinFactNeighborY="-5266">
        <dgm:presLayoutVars>
          <dgm:bulletEnabled val="1"/>
        </dgm:presLayoutVars>
      </dgm:prSet>
      <dgm:spPr/>
    </dgm:pt>
  </dgm:ptLst>
  <dgm:cxnLst>
    <dgm:cxn modelId="{F87D2B04-1E61-4E01-A3D1-99F3AC07C3F0}" type="presOf" srcId="{583A85E2-18EC-47D4-BFF2-774802C023D2}" destId="{E30B262F-FA11-49EF-9092-EC0EC400EB92}" srcOrd="0" destOrd="0" presId="urn:microsoft.com/office/officeart/2005/8/layout/default"/>
    <dgm:cxn modelId="{1258F245-DF89-4647-8271-2B439B27E377}" type="presOf" srcId="{DA55A960-BC33-4A0B-B882-4FC02E53A0E8}" destId="{5D2EE0FA-9AFE-4331-AC51-887130EB34D7}" srcOrd="0" destOrd="0" presId="urn:microsoft.com/office/officeart/2005/8/layout/default"/>
    <dgm:cxn modelId="{2BE0CB68-E041-4775-A4C3-52A24B1924D3}" type="presOf" srcId="{33A92B46-E016-49E6-B832-46B5EA850B37}" destId="{23886270-B00F-4D30-987A-8743F80DF1D5}" srcOrd="0" destOrd="0" presId="urn:microsoft.com/office/officeart/2005/8/layout/default"/>
    <dgm:cxn modelId="{313A5690-F582-4FE6-B244-80B85E7ED9E7}" type="presOf" srcId="{301A2902-7292-454B-8032-ED1B462A989C}" destId="{23965C8C-BFCF-469A-ABE8-1993BEF5419C}" srcOrd="0" destOrd="0" presId="urn:microsoft.com/office/officeart/2005/8/layout/default"/>
    <dgm:cxn modelId="{0C394898-181B-42BD-ACD9-2F20E06190A3}" srcId="{33A92B46-E016-49E6-B832-46B5EA850B37}" destId="{301A2902-7292-454B-8032-ED1B462A989C}" srcOrd="2" destOrd="0" parTransId="{0F9C54D8-828D-4A5F-A86C-AEB1ED463C24}" sibTransId="{169969F9-5348-4937-896B-D123079752B6}"/>
    <dgm:cxn modelId="{8BD80A9E-54EE-4A67-AA08-D0628E3AA58F}" srcId="{33A92B46-E016-49E6-B832-46B5EA850B37}" destId="{DA55A960-BC33-4A0B-B882-4FC02E53A0E8}" srcOrd="0" destOrd="0" parTransId="{B3DA4CC1-7A75-4208-AA94-D5387E8A02E8}" sibTransId="{BE7876DF-5A94-4DB5-B998-78331B047B38}"/>
    <dgm:cxn modelId="{3EAB21AE-6000-41A4-838F-DBEBC321328E}" srcId="{33A92B46-E016-49E6-B832-46B5EA850B37}" destId="{583A85E2-18EC-47D4-BFF2-774802C023D2}" srcOrd="1" destOrd="0" parTransId="{3C84D57D-4A1F-41E1-B1B6-E127E5093538}" sibTransId="{30698D05-0337-45AD-9669-DC3254C28E54}"/>
    <dgm:cxn modelId="{3CE5755C-4B2B-4B5A-9B5C-99EAD97FC2E5}" type="presParOf" srcId="{23886270-B00F-4D30-987A-8743F80DF1D5}" destId="{5D2EE0FA-9AFE-4331-AC51-887130EB34D7}" srcOrd="0" destOrd="0" presId="urn:microsoft.com/office/officeart/2005/8/layout/default"/>
    <dgm:cxn modelId="{9968F9E0-1060-4C7B-A5FC-B550FE30E0D9}" type="presParOf" srcId="{23886270-B00F-4D30-987A-8743F80DF1D5}" destId="{C514B0DE-AA00-445F-A81C-780D1DAEE4B5}" srcOrd="1" destOrd="0" presId="urn:microsoft.com/office/officeart/2005/8/layout/default"/>
    <dgm:cxn modelId="{32D7CFDC-2248-489F-A66A-8D9C457CAD79}" type="presParOf" srcId="{23886270-B00F-4D30-987A-8743F80DF1D5}" destId="{E30B262F-FA11-49EF-9092-EC0EC400EB92}" srcOrd="2" destOrd="0" presId="urn:microsoft.com/office/officeart/2005/8/layout/default"/>
    <dgm:cxn modelId="{FFC167D7-5E46-4E34-A7CF-6279290CDCF0}" type="presParOf" srcId="{23886270-B00F-4D30-987A-8743F80DF1D5}" destId="{5164BECB-9526-4AAF-9722-8051CE1E9ECE}" srcOrd="3" destOrd="0" presId="urn:microsoft.com/office/officeart/2005/8/layout/default"/>
    <dgm:cxn modelId="{A41A0A03-0896-4359-9B99-1397B4FAF044}" type="presParOf" srcId="{23886270-B00F-4D30-987A-8743F80DF1D5}" destId="{23965C8C-BFCF-469A-ABE8-1993BEF5419C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26C078D-00D0-8B4D-909B-582B3F1FE53A}" type="doc">
      <dgm:prSet loTypeId="urn:microsoft.com/office/officeart/2005/8/layout/list1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80F3141-4D07-724C-B15C-7FB464AD9FA0}">
      <dgm:prSet phldrT="[Text]" custT="1"/>
      <dgm:spPr/>
      <dgm:t>
        <a:bodyPr/>
        <a:lstStyle/>
        <a:p>
          <a:pPr>
            <a:buClrTx/>
            <a:buSzTx/>
            <a:buFontTx/>
            <a:buNone/>
          </a:pPr>
          <a:r>
            <a:rPr kumimoji="0" lang="en-US" sz="3600" b="0" i="0" u="none" strike="noStrike" cap="none" spc="0" normalizeH="0" baseline="0" noProof="0" dirty="0">
              <a:ln/>
              <a:effectLst/>
              <a:uLnTx/>
              <a:uFillTx/>
              <a:latin typeface="+mj-lt"/>
              <a:ea typeface="+mn-ea"/>
              <a:cs typeface="+mn-cs"/>
            </a:rPr>
            <a:t>The change in costs that occurs when there is a small change in output.</a:t>
          </a:r>
          <a:endParaRPr lang="en-GB" sz="3600" dirty="0"/>
        </a:p>
      </dgm:t>
    </dgm:pt>
    <dgm:pt modelId="{6D33219F-5FFE-D04E-B048-9BC4C968402D}" type="parTrans" cxnId="{54B03E52-472C-5A4B-8F00-7BD967A867BD}">
      <dgm:prSet/>
      <dgm:spPr/>
      <dgm:t>
        <a:bodyPr/>
        <a:lstStyle/>
        <a:p>
          <a:endParaRPr lang="en-GB" sz="3200"/>
        </a:p>
      </dgm:t>
    </dgm:pt>
    <dgm:pt modelId="{DA4D7FF0-F0B6-984A-9BFB-BE5BAFE977CE}" type="sibTrans" cxnId="{54B03E52-472C-5A4B-8F00-7BD967A867BD}">
      <dgm:prSet/>
      <dgm:spPr/>
      <dgm:t>
        <a:bodyPr/>
        <a:lstStyle/>
        <a:p>
          <a:endParaRPr lang="en-GB" sz="3200"/>
        </a:p>
      </dgm:t>
    </dgm:pt>
    <dgm:pt modelId="{049F8341-D62E-A44D-B99F-E4CBA4AD1B6D}" type="pres">
      <dgm:prSet presAssocID="{126C078D-00D0-8B4D-909B-582B3F1FE53A}" presName="linear" presStyleCnt="0">
        <dgm:presLayoutVars>
          <dgm:dir/>
          <dgm:animLvl val="lvl"/>
          <dgm:resizeHandles val="exact"/>
        </dgm:presLayoutVars>
      </dgm:prSet>
      <dgm:spPr/>
    </dgm:pt>
    <dgm:pt modelId="{DE8431B8-FD2B-4E45-AD80-038E2F6F884B}" type="pres">
      <dgm:prSet presAssocID="{380F3141-4D07-724C-B15C-7FB464AD9FA0}" presName="parentLin" presStyleCnt="0"/>
      <dgm:spPr/>
    </dgm:pt>
    <dgm:pt modelId="{0A33AFF8-749F-704D-BDFC-65B8FFF6E726}" type="pres">
      <dgm:prSet presAssocID="{380F3141-4D07-724C-B15C-7FB464AD9FA0}" presName="parentLeftMargin" presStyleLbl="node1" presStyleIdx="0" presStyleCnt="1"/>
      <dgm:spPr/>
    </dgm:pt>
    <dgm:pt modelId="{608522D1-A5BB-3A4F-8C2C-55733BA84E1F}" type="pres">
      <dgm:prSet presAssocID="{380F3141-4D07-724C-B15C-7FB464AD9FA0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70320F2-1925-CF4F-92DC-B9B3B0617D54}" type="pres">
      <dgm:prSet presAssocID="{380F3141-4D07-724C-B15C-7FB464AD9FA0}" presName="negativeSpace" presStyleCnt="0"/>
      <dgm:spPr/>
    </dgm:pt>
    <dgm:pt modelId="{7FADE48A-C674-2F42-892E-53E3F42F289E}" type="pres">
      <dgm:prSet presAssocID="{380F3141-4D07-724C-B15C-7FB464AD9FA0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90E63769-8841-594D-BF40-311F07462C9A}" type="presOf" srcId="{380F3141-4D07-724C-B15C-7FB464AD9FA0}" destId="{608522D1-A5BB-3A4F-8C2C-55733BA84E1F}" srcOrd="1" destOrd="0" presId="urn:microsoft.com/office/officeart/2005/8/layout/list1"/>
    <dgm:cxn modelId="{54B03E52-472C-5A4B-8F00-7BD967A867BD}" srcId="{126C078D-00D0-8B4D-909B-582B3F1FE53A}" destId="{380F3141-4D07-724C-B15C-7FB464AD9FA0}" srcOrd="0" destOrd="0" parTransId="{6D33219F-5FFE-D04E-B048-9BC4C968402D}" sibTransId="{DA4D7FF0-F0B6-984A-9BFB-BE5BAFE977CE}"/>
    <dgm:cxn modelId="{0CED0994-A338-8B4D-A0A5-4A3575A12700}" type="presOf" srcId="{126C078D-00D0-8B4D-909B-582B3F1FE53A}" destId="{049F8341-D62E-A44D-B99F-E4CBA4AD1B6D}" srcOrd="0" destOrd="0" presId="urn:microsoft.com/office/officeart/2005/8/layout/list1"/>
    <dgm:cxn modelId="{6B229DC4-C5E7-9E4B-AA86-DC7C2C682D4D}" type="presOf" srcId="{380F3141-4D07-724C-B15C-7FB464AD9FA0}" destId="{0A33AFF8-749F-704D-BDFC-65B8FFF6E726}" srcOrd="0" destOrd="0" presId="urn:microsoft.com/office/officeart/2005/8/layout/list1"/>
    <dgm:cxn modelId="{94E485D8-3486-3C46-85E3-D2EB7B48F1FF}" type="presParOf" srcId="{049F8341-D62E-A44D-B99F-E4CBA4AD1B6D}" destId="{DE8431B8-FD2B-4E45-AD80-038E2F6F884B}" srcOrd="0" destOrd="0" presId="urn:microsoft.com/office/officeart/2005/8/layout/list1"/>
    <dgm:cxn modelId="{C215729C-AF68-0544-8A61-104EA1B2EF3B}" type="presParOf" srcId="{DE8431B8-FD2B-4E45-AD80-038E2F6F884B}" destId="{0A33AFF8-749F-704D-BDFC-65B8FFF6E726}" srcOrd="0" destOrd="0" presId="urn:microsoft.com/office/officeart/2005/8/layout/list1"/>
    <dgm:cxn modelId="{DB25D015-D1CB-4B4B-8672-36B2DF7D1C67}" type="presParOf" srcId="{DE8431B8-FD2B-4E45-AD80-038E2F6F884B}" destId="{608522D1-A5BB-3A4F-8C2C-55733BA84E1F}" srcOrd="1" destOrd="0" presId="urn:microsoft.com/office/officeart/2005/8/layout/list1"/>
    <dgm:cxn modelId="{E5763029-EEEB-6A42-A90E-28AE7BF953B8}" type="presParOf" srcId="{049F8341-D62E-A44D-B99F-E4CBA4AD1B6D}" destId="{F70320F2-1925-CF4F-92DC-B9B3B0617D54}" srcOrd="1" destOrd="0" presId="urn:microsoft.com/office/officeart/2005/8/layout/list1"/>
    <dgm:cxn modelId="{60861A8C-0B21-1D48-A492-E50A84214B22}" type="presParOf" srcId="{049F8341-D62E-A44D-B99F-E4CBA4AD1B6D}" destId="{7FADE48A-C674-2F42-892E-53E3F42F289E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F0E53F7-3C2D-4B33-AAFD-716D7F8BE12F}" type="doc">
      <dgm:prSet loTypeId="urn:microsoft.com/office/officeart/2005/8/layout/defaul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C923C21-3BBA-4A95-A7E3-671831A548F1}">
      <dgm:prSet phldrT="[Text]"/>
      <dgm:spPr/>
      <dgm:t>
        <a:bodyPr/>
        <a:lstStyle/>
        <a:p>
          <a:r>
            <a:rPr lang="en-US" dirty="0"/>
            <a:t>The percentage change in operating cash flow relative to the percentage change in quantity sold</a:t>
          </a:r>
          <a:endParaRPr lang="en-GB" dirty="0"/>
        </a:p>
      </dgm:t>
    </dgm:pt>
    <dgm:pt modelId="{DA9314B9-38EB-4D07-BEA6-60BEE72D7873}" type="parTrans" cxnId="{59511F25-07B4-4756-AA32-63B41E622961}">
      <dgm:prSet/>
      <dgm:spPr/>
      <dgm:t>
        <a:bodyPr/>
        <a:lstStyle/>
        <a:p>
          <a:endParaRPr lang="en-GB"/>
        </a:p>
      </dgm:t>
    </dgm:pt>
    <dgm:pt modelId="{6FC1094E-43F4-440C-A347-DC51A45450AF}" type="sibTrans" cxnId="{59511F25-07B4-4756-AA32-63B41E622961}">
      <dgm:prSet/>
      <dgm:spPr/>
      <dgm:t>
        <a:bodyPr/>
        <a:lstStyle/>
        <a:p>
          <a:endParaRPr lang="en-GB"/>
        </a:p>
      </dgm:t>
    </dgm:pt>
    <dgm:pt modelId="{C185691F-8128-4AD2-88FA-996C2C848049}" type="pres">
      <dgm:prSet presAssocID="{AF0E53F7-3C2D-4B33-AAFD-716D7F8BE12F}" presName="diagram" presStyleCnt="0">
        <dgm:presLayoutVars>
          <dgm:dir/>
          <dgm:resizeHandles val="exact"/>
        </dgm:presLayoutVars>
      </dgm:prSet>
      <dgm:spPr/>
    </dgm:pt>
    <dgm:pt modelId="{786002DB-D572-4F73-AE5F-D7F7B221BCB0}" type="pres">
      <dgm:prSet presAssocID="{8C923C21-3BBA-4A95-A7E3-671831A548F1}" presName="node" presStyleLbl="node1" presStyleIdx="0" presStyleCnt="1" custLinFactNeighborX="895" custLinFactNeighborY="-6225">
        <dgm:presLayoutVars>
          <dgm:bulletEnabled val="1"/>
        </dgm:presLayoutVars>
      </dgm:prSet>
      <dgm:spPr/>
    </dgm:pt>
  </dgm:ptLst>
  <dgm:cxnLst>
    <dgm:cxn modelId="{59511F25-07B4-4756-AA32-63B41E622961}" srcId="{AF0E53F7-3C2D-4B33-AAFD-716D7F8BE12F}" destId="{8C923C21-3BBA-4A95-A7E3-671831A548F1}" srcOrd="0" destOrd="0" parTransId="{DA9314B9-38EB-4D07-BEA6-60BEE72D7873}" sibTransId="{6FC1094E-43F4-440C-A347-DC51A45450AF}"/>
    <dgm:cxn modelId="{7616EB6B-E567-4811-952E-FA65D73D9AC7}" type="presOf" srcId="{AF0E53F7-3C2D-4B33-AAFD-716D7F8BE12F}" destId="{C185691F-8128-4AD2-88FA-996C2C848049}" srcOrd="0" destOrd="0" presId="urn:microsoft.com/office/officeart/2005/8/layout/default"/>
    <dgm:cxn modelId="{1CC8176D-B9F8-4637-813B-858CCAF3DE84}" type="presOf" srcId="{8C923C21-3BBA-4A95-A7E3-671831A548F1}" destId="{786002DB-D572-4F73-AE5F-D7F7B221BCB0}" srcOrd="0" destOrd="0" presId="urn:microsoft.com/office/officeart/2005/8/layout/default"/>
    <dgm:cxn modelId="{DBEFB687-6F2E-49BF-8D51-072EBFB0DA00}" type="presParOf" srcId="{C185691F-8128-4AD2-88FA-996C2C848049}" destId="{786002DB-D572-4F73-AE5F-D7F7B221BCB0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F0E53F7-3C2D-4B33-AAFD-716D7F8BE12F}" type="doc">
      <dgm:prSet loTypeId="urn:microsoft.com/office/officeart/2005/8/layout/defaul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610E990-F28E-491B-9BDB-B68ABA01C1F2}">
      <dgm:prSet phldrT="[Text]"/>
      <dgm:spPr/>
      <dgm:t>
        <a:bodyPr/>
        <a:lstStyle/>
        <a:p>
          <a:pPr algn="l"/>
          <a:r>
            <a:rPr lang="en-US" dirty="0"/>
            <a:t>Percentage change in OCF = </a:t>
          </a:r>
        </a:p>
        <a:p>
          <a:pPr algn="ctr"/>
          <a:r>
            <a:rPr lang="en-US" dirty="0"/>
            <a:t>DOL </a:t>
          </a:r>
          <a:r>
            <a:rPr lang="en-US" dirty="0">
              <a:sym typeface="Symbol"/>
            </a:rPr>
            <a:t>x</a:t>
          </a:r>
          <a:r>
            <a:rPr lang="en-US" dirty="0"/>
            <a:t> Percentage change in </a:t>
          </a:r>
          <a:r>
            <a:rPr lang="en-US" i="1" dirty="0"/>
            <a:t>Q</a:t>
          </a:r>
          <a:endParaRPr lang="en-GB" dirty="0"/>
        </a:p>
        <a:p>
          <a:pPr algn="l"/>
          <a:endParaRPr lang="en-GB" dirty="0"/>
        </a:p>
        <a:p>
          <a:pPr algn="l"/>
          <a:r>
            <a:rPr lang="en-US" dirty="0"/>
            <a:t>Based on the relationship between OCF and </a:t>
          </a:r>
          <a:r>
            <a:rPr lang="en-US" i="1" dirty="0"/>
            <a:t>Q</a:t>
          </a:r>
          <a:r>
            <a:rPr lang="en-US" dirty="0"/>
            <a:t>, DOL can be written as:</a:t>
          </a:r>
          <a:endParaRPr lang="en-GB" dirty="0"/>
        </a:p>
        <a:p>
          <a:pPr algn="l"/>
          <a:r>
            <a:rPr lang="en-US" b="1" dirty="0"/>
            <a:t>	DOL = 1 + FC/OCF</a:t>
          </a:r>
          <a:r>
            <a:rPr lang="en-US" dirty="0"/>
            <a:t>	</a:t>
          </a:r>
          <a:endParaRPr lang="en-GB" dirty="0"/>
        </a:p>
      </dgm:t>
    </dgm:pt>
    <dgm:pt modelId="{BD2C5FA3-830F-4387-95CA-C2E8830F8B05}" type="parTrans" cxnId="{2F52913A-D0C0-4882-8EEE-044F313C57D9}">
      <dgm:prSet/>
      <dgm:spPr/>
      <dgm:t>
        <a:bodyPr/>
        <a:lstStyle/>
        <a:p>
          <a:endParaRPr lang="en-GB"/>
        </a:p>
      </dgm:t>
    </dgm:pt>
    <dgm:pt modelId="{FE0F8233-F456-4627-8E2B-27DB32F3448A}" type="sibTrans" cxnId="{2F52913A-D0C0-4882-8EEE-044F313C57D9}">
      <dgm:prSet/>
      <dgm:spPr/>
      <dgm:t>
        <a:bodyPr/>
        <a:lstStyle/>
        <a:p>
          <a:endParaRPr lang="en-GB"/>
        </a:p>
      </dgm:t>
    </dgm:pt>
    <dgm:pt modelId="{C185691F-8128-4AD2-88FA-996C2C848049}" type="pres">
      <dgm:prSet presAssocID="{AF0E53F7-3C2D-4B33-AAFD-716D7F8BE12F}" presName="diagram" presStyleCnt="0">
        <dgm:presLayoutVars>
          <dgm:dir/>
          <dgm:resizeHandles val="exact"/>
        </dgm:presLayoutVars>
      </dgm:prSet>
      <dgm:spPr/>
    </dgm:pt>
    <dgm:pt modelId="{AD0C9B31-9436-451F-BDB2-EDDDAEE3C313}" type="pres">
      <dgm:prSet presAssocID="{8610E990-F28E-491B-9BDB-B68ABA01C1F2}" presName="node" presStyleLbl="node1" presStyleIdx="0" presStyleCnt="1">
        <dgm:presLayoutVars>
          <dgm:bulletEnabled val="1"/>
        </dgm:presLayoutVars>
      </dgm:prSet>
      <dgm:spPr/>
    </dgm:pt>
  </dgm:ptLst>
  <dgm:cxnLst>
    <dgm:cxn modelId="{211A1801-FE4D-4677-BCB3-B1977DE248A7}" type="presOf" srcId="{8610E990-F28E-491B-9BDB-B68ABA01C1F2}" destId="{AD0C9B31-9436-451F-BDB2-EDDDAEE3C313}" srcOrd="0" destOrd="0" presId="urn:microsoft.com/office/officeart/2005/8/layout/default"/>
    <dgm:cxn modelId="{2F52913A-D0C0-4882-8EEE-044F313C57D9}" srcId="{AF0E53F7-3C2D-4B33-AAFD-716D7F8BE12F}" destId="{8610E990-F28E-491B-9BDB-B68ABA01C1F2}" srcOrd="0" destOrd="0" parTransId="{BD2C5FA3-830F-4387-95CA-C2E8830F8B05}" sibTransId="{FE0F8233-F456-4627-8E2B-27DB32F3448A}"/>
    <dgm:cxn modelId="{F0794F7C-C383-413C-AAEF-75FE17AF8362}" type="presOf" srcId="{AF0E53F7-3C2D-4B33-AAFD-716D7F8BE12F}" destId="{C185691F-8128-4AD2-88FA-996C2C848049}" srcOrd="0" destOrd="0" presId="urn:microsoft.com/office/officeart/2005/8/layout/default"/>
    <dgm:cxn modelId="{3F5D696F-CDB4-4BB8-8B63-4E6F2C52B34D}" type="presParOf" srcId="{C185691F-8128-4AD2-88FA-996C2C848049}" destId="{AD0C9B31-9436-451F-BDB2-EDDDAEE3C313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1FDBC2-C7C6-4B98-BCE3-36000937481E}">
      <dsp:nvSpPr>
        <dsp:cNvPr id="0" name=""/>
        <dsp:cNvSpPr/>
      </dsp:nvSpPr>
      <dsp:spPr>
        <a:xfrm>
          <a:off x="0" y="296123"/>
          <a:ext cx="841248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832E55-FD84-423A-926F-07D191EFFCEC}">
      <dsp:nvSpPr>
        <dsp:cNvPr id="0" name=""/>
        <dsp:cNvSpPr/>
      </dsp:nvSpPr>
      <dsp:spPr>
        <a:xfrm>
          <a:off x="420624" y="15683"/>
          <a:ext cx="6559463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2580" tIns="0" rIns="22258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latin typeface="+mj-lt"/>
            </a:rPr>
            <a:t>Evaluating NPV Estimates</a:t>
          </a:r>
        </a:p>
      </dsp:txBody>
      <dsp:txXfrm>
        <a:off x="448004" y="43063"/>
        <a:ext cx="6504703" cy="506120"/>
      </dsp:txXfrm>
    </dsp:sp>
    <dsp:sp modelId="{C2E60D6E-CF53-4298-A129-2F183F60A123}">
      <dsp:nvSpPr>
        <dsp:cNvPr id="0" name=""/>
        <dsp:cNvSpPr/>
      </dsp:nvSpPr>
      <dsp:spPr>
        <a:xfrm>
          <a:off x="0" y="1157963"/>
          <a:ext cx="841248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99BB5E-2200-4AE7-96F5-046BF6F2886E}">
      <dsp:nvSpPr>
        <dsp:cNvPr id="0" name=""/>
        <dsp:cNvSpPr/>
      </dsp:nvSpPr>
      <dsp:spPr>
        <a:xfrm>
          <a:off x="420624" y="877523"/>
          <a:ext cx="6559463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2580" tIns="0" rIns="22258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latin typeface="+mj-lt"/>
            </a:rPr>
            <a:t>Scenario and Other What-if Analyses</a:t>
          </a:r>
        </a:p>
      </dsp:txBody>
      <dsp:txXfrm>
        <a:off x="448004" y="904903"/>
        <a:ext cx="6504703" cy="506120"/>
      </dsp:txXfrm>
    </dsp:sp>
    <dsp:sp modelId="{882D4E61-1926-4749-BFCE-4EB9D1BB5845}">
      <dsp:nvSpPr>
        <dsp:cNvPr id="0" name=""/>
        <dsp:cNvSpPr/>
      </dsp:nvSpPr>
      <dsp:spPr>
        <a:xfrm>
          <a:off x="0" y="2019803"/>
          <a:ext cx="841248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C413AE-65D6-462E-8A7A-82532436B092}">
      <dsp:nvSpPr>
        <dsp:cNvPr id="0" name=""/>
        <dsp:cNvSpPr/>
      </dsp:nvSpPr>
      <dsp:spPr>
        <a:xfrm>
          <a:off x="420624" y="1739363"/>
          <a:ext cx="6559463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2580" tIns="0" rIns="22258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latin typeface="+mj-lt"/>
            </a:rPr>
            <a:t>Break-Even Analysis</a:t>
          </a:r>
        </a:p>
      </dsp:txBody>
      <dsp:txXfrm>
        <a:off x="448004" y="1766743"/>
        <a:ext cx="6504703" cy="506120"/>
      </dsp:txXfrm>
    </dsp:sp>
    <dsp:sp modelId="{0A21B1D6-86AC-4EDA-A723-831CE2439881}">
      <dsp:nvSpPr>
        <dsp:cNvPr id="0" name=""/>
        <dsp:cNvSpPr/>
      </dsp:nvSpPr>
      <dsp:spPr>
        <a:xfrm>
          <a:off x="0" y="2881643"/>
          <a:ext cx="841248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C27B8F-10DF-4AB2-B89C-77E58DBD7B7B}">
      <dsp:nvSpPr>
        <dsp:cNvPr id="0" name=""/>
        <dsp:cNvSpPr/>
      </dsp:nvSpPr>
      <dsp:spPr>
        <a:xfrm>
          <a:off x="420624" y="2601203"/>
          <a:ext cx="6556224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2580" tIns="0" rIns="22258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latin typeface="+mj-lt"/>
            </a:rPr>
            <a:t>Operating Cash Flow, Sales Volume and Break-Even</a:t>
          </a:r>
        </a:p>
      </dsp:txBody>
      <dsp:txXfrm>
        <a:off x="448004" y="2628583"/>
        <a:ext cx="6501464" cy="506120"/>
      </dsp:txXfrm>
    </dsp:sp>
    <dsp:sp modelId="{441BF52D-2B12-453B-A8EC-DE30D0D96A6D}">
      <dsp:nvSpPr>
        <dsp:cNvPr id="0" name=""/>
        <dsp:cNvSpPr/>
      </dsp:nvSpPr>
      <dsp:spPr>
        <a:xfrm>
          <a:off x="0" y="3743483"/>
          <a:ext cx="841248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892F6A-89E1-4482-BB21-DCCF883B69D7}">
      <dsp:nvSpPr>
        <dsp:cNvPr id="0" name=""/>
        <dsp:cNvSpPr/>
      </dsp:nvSpPr>
      <dsp:spPr>
        <a:xfrm>
          <a:off x="420624" y="3463043"/>
          <a:ext cx="6556224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2580" tIns="0" rIns="22258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latin typeface="+mj-lt"/>
            </a:rPr>
            <a:t>Operating Leverage</a:t>
          </a:r>
        </a:p>
      </dsp:txBody>
      <dsp:txXfrm>
        <a:off x="448004" y="3490423"/>
        <a:ext cx="6501464" cy="506120"/>
      </dsp:txXfrm>
    </dsp:sp>
    <dsp:sp modelId="{6C86A983-D1F9-43EE-AAD7-87849F585A3E}">
      <dsp:nvSpPr>
        <dsp:cNvPr id="0" name=""/>
        <dsp:cNvSpPr/>
      </dsp:nvSpPr>
      <dsp:spPr>
        <a:xfrm>
          <a:off x="0" y="4605323"/>
          <a:ext cx="841248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B28C3A-8F69-4AE2-9BF2-50A876490C35}">
      <dsp:nvSpPr>
        <dsp:cNvPr id="0" name=""/>
        <dsp:cNvSpPr/>
      </dsp:nvSpPr>
      <dsp:spPr>
        <a:xfrm>
          <a:off x="420624" y="4324883"/>
          <a:ext cx="6556224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2580" tIns="0" rIns="22258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latin typeface="+mj-lt"/>
            </a:rPr>
            <a:t>Capital Rationing</a:t>
          </a:r>
        </a:p>
      </dsp:txBody>
      <dsp:txXfrm>
        <a:off x="448004" y="4352263"/>
        <a:ext cx="6501464" cy="50612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03F902-F5D6-47EE-ACB7-30AF17840E05}">
      <dsp:nvSpPr>
        <dsp:cNvPr id="0" name=""/>
        <dsp:cNvSpPr/>
      </dsp:nvSpPr>
      <dsp:spPr>
        <a:xfrm>
          <a:off x="0" y="47399"/>
          <a:ext cx="8568538" cy="7253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 dirty="0"/>
            <a:t>Capital Rationing</a:t>
          </a:r>
        </a:p>
      </dsp:txBody>
      <dsp:txXfrm>
        <a:off x="35411" y="82810"/>
        <a:ext cx="8497716" cy="654577"/>
      </dsp:txXfrm>
    </dsp:sp>
    <dsp:sp modelId="{5E28B772-28B7-44A3-B35B-A1F079FFEA4D}">
      <dsp:nvSpPr>
        <dsp:cNvPr id="0" name=""/>
        <dsp:cNvSpPr/>
      </dsp:nvSpPr>
      <dsp:spPr>
        <a:xfrm>
          <a:off x="0" y="772798"/>
          <a:ext cx="8568538" cy="721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2051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/>
            <a:t>The situation that exists if a firm has positive NPV projects but cannot find the necessary financing.</a:t>
          </a:r>
          <a:endParaRPr lang="en-GB" sz="2400" kern="1200" dirty="0"/>
        </a:p>
      </dsp:txBody>
      <dsp:txXfrm>
        <a:off x="0" y="772798"/>
        <a:ext cx="8568538" cy="721912"/>
      </dsp:txXfrm>
    </dsp:sp>
    <dsp:sp modelId="{D387CF8A-337A-4532-B77E-167F19A2B0CD}">
      <dsp:nvSpPr>
        <dsp:cNvPr id="0" name=""/>
        <dsp:cNvSpPr/>
      </dsp:nvSpPr>
      <dsp:spPr>
        <a:xfrm>
          <a:off x="0" y="1494711"/>
          <a:ext cx="8568538" cy="7253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/>
            <a:t>Soft Rationing</a:t>
          </a:r>
          <a:endParaRPr lang="en-GB" sz="3100" b="1" kern="1200" dirty="0"/>
        </a:p>
      </dsp:txBody>
      <dsp:txXfrm>
        <a:off x="35411" y="1530122"/>
        <a:ext cx="8497716" cy="654577"/>
      </dsp:txXfrm>
    </dsp:sp>
    <dsp:sp modelId="{D73F9317-D370-49AE-B93A-D4984E223B9A}">
      <dsp:nvSpPr>
        <dsp:cNvPr id="0" name=""/>
        <dsp:cNvSpPr/>
      </dsp:nvSpPr>
      <dsp:spPr>
        <a:xfrm>
          <a:off x="0" y="2220111"/>
          <a:ext cx="8568538" cy="1026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2051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/>
            <a:t>The situation that occurs when units in a business are allocated a certain amount of financing for capital budgeting.</a:t>
          </a:r>
          <a:endParaRPr lang="en-GB" sz="2400" kern="1200" dirty="0"/>
        </a:p>
      </dsp:txBody>
      <dsp:txXfrm>
        <a:off x="0" y="2220111"/>
        <a:ext cx="8568538" cy="1026720"/>
      </dsp:txXfrm>
    </dsp:sp>
    <dsp:sp modelId="{1F6A1876-938C-47C0-A9F0-5353F4DFDEE2}">
      <dsp:nvSpPr>
        <dsp:cNvPr id="0" name=""/>
        <dsp:cNvSpPr/>
      </dsp:nvSpPr>
      <dsp:spPr>
        <a:xfrm>
          <a:off x="0" y="3246831"/>
          <a:ext cx="8568538" cy="7253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b="1" kern="1200"/>
            <a:t>Hard Rationing</a:t>
          </a:r>
          <a:endParaRPr lang="en-GB" sz="3100" b="1" kern="1200" dirty="0"/>
        </a:p>
      </dsp:txBody>
      <dsp:txXfrm>
        <a:off x="35411" y="3282242"/>
        <a:ext cx="8497716" cy="654577"/>
      </dsp:txXfrm>
    </dsp:sp>
    <dsp:sp modelId="{4B50BEBB-6826-4353-A060-25E6D336F290}">
      <dsp:nvSpPr>
        <dsp:cNvPr id="0" name=""/>
        <dsp:cNvSpPr/>
      </dsp:nvSpPr>
      <dsp:spPr>
        <a:xfrm>
          <a:off x="0" y="3972231"/>
          <a:ext cx="8568538" cy="721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2051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 dirty="0"/>
            <a:t>The situation that occurs when a business cannot raise financing for a project under any circumstances.</a:t>
          </a:r>
          <a:endParaRPr lang="en-GB" sz="2400" kern="1200" dirty="0"/>
        </a:p>
      </dsp:txBody>
      <dsp:txXfrm>
        <a:off x="0" y="3972231"/>
        <a:ext cx="8568538" cy="72191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EFFF5B-55D8-2845-AF25-9B9831A665DB}">
      <dsp:nvSpPr>
        <dsp:cNvPr id="0" name=""/>
        <dsp:cNvSpPr/>
      </dsp:nvSpPr>
      <dsp:spPr>
        <a:xfrm>
          <a:off x="930" y="153631"/>
          <a:ext cx="3627685" cy="21766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What is meant by forecasting risk and why is it a concern for a financial manager?</a:t>
          </a:r>
        </a:p>
      </dsp:txBody>
      <dsp:txXfrm>
        <a:off x="930" y="153631"/>
        <a:ext cx="3627685" cy="2176611"/>
      </dsp:txXfrm>
    </dsp:sp>
    <dsp:sp modelId="{F81D17EB-B3C5-BF4E-9736-A949F4780696}">
      <dsp:nvSpPr>
        <dsp:cNvPr id="0" name=""/>
        <dsp:cNvSpPr/>
      </dsp:nvSpPr>
      <dsp:spPr>
        <a:xfrm>
          <a:off x="3991384" y="153631"/>
          <a:ext cx="3627685" cy="21766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What are scenario, sensitivity and simulation analyses?  What are the drawbacks to these various what-if analyses?</a:t>
          </a:r>
        </a:p>
      </dsp:txBody>
      <dsp:txXfrm>
        <a:off x="3991384" y="153631"/>
        <a:ext cx="3627685" cy="2176611"/>
      </dsp:txXfrm>
    </dsp:sp>
    <dsp:sp modelId="{B931C8F7-E3D5-6841-B3AB-2DECAEE29E51}">
      <dsp:nvSpPr>
        <dsp:cNvPr id="0" name=""/>
        <dsp:cNvSpPr/>
      </dsp:nvSpPr>
      <dsp:spPr>
        <a:xfrm>
          <a:off x="1996157" y="2693011"/>
          <a:ext cx="3627685" cy="21766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Why might the accounting break-even point be of interest to a financial manager?  If a project does break-even on an accounting basis, what is its operating cash flow?</a:t>
          </a:r>
        </a:p>
      </dsp:txBody>
      <dsp:txXfrm>
        <a:off x="1996157" y="2693011"/>
        <a:ext cx="3627685" cy="21766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6F3EEC-9D6B-49D5-8242-E5BC2582EA5A}">
      <dsp:nvSpPr>
        <dsp:cNvPr id="0" name=""/>
        <dsp:cNvSpPr/>
      </dsp:nvSpPr>
      <dsp:spPr>
        <a:xfrm>
          <a:off x="375010" y="1546"/>
          <a:ext cx="3729151" cy="22374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latin typeface="+mj-lt"/>
              <a:ea typeface="+mn-ea"/>
              <a:cs typeface="+mn-cs"/>
            </a:rPr>
            <a:t>The Basic Problem</a:t>
          </a:r>
        </a:p>
      </dsp:txBody>
      <dsp:txXfrm>
        <a:off x="375010" y="1546"/>
        <a:ext cx="3729151" cy="2237491"/>
      </dsp:txXfrm>
    </dsp:sp>
    <dsp:sp modelId="{FF3ABC3A-E856-4459-B2ED-17B16DBA6DF7}">
      <dsp:nvSpPr>
        <dsp:cNvPr id="0" name=""/>
        <dsp:cNvSpPr/>
      </dsp:nvSpPr>
      <dsp:spPr>
        <a:xfrm>
          <a:off x="4477077" y="1546"/>
          <a:ext cx="3729151" cy="22374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latin typeface="+mj-lt"/>
              <a:ea typeface="+mn-ea"/>
              <a:cs typeface="+mn-cs"/>
            </a:rPr>
            <a:t>Projected versus Actual Cash Flows</a:t>
          </a:r>
        </a:p>
      </dsp:txBody>
      <dsp:txXfrm>
        <a:off x="4477077" y="1546"/>
        <a:ext cx="3729151" cy="2237491"/>
      </dsp:txXfrm>
    </dsp:sp>
    <dsp:sp modelId="{22011ECE-8F9E-49C8-B531-24BD6867C1CC}">
      <dsp:nvSpPr>
        <dsp:cNvPr id="0" name=""/>
        <dsp:cNvSpPr/>
      </dsp:nvSpPr>
      <dsp:spPr>
        <a:xfrm>
          <a:off x="375010" y="2611953"/>
          <a:ext cx="3729151" cy="22374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latin typeface="+mj-lt"/>
              <a:ea typeface="+mn-ea"/>
              <a:cs typeface="+mn-cs"/>
            </a:rPr>
            <a:t>Forecasting Risk</a:t>
          </a:r>
        </a:p>
      </dsp:txBody>
      <dsp:txXfrm>
        <a:off x="375010" y="2611953"/>
        <a:ext cx="3729151" cy="2237491"/>
      </dsp:txXfrm>
    </dsp:sp>
    <dsp:sp modelId="{F2458F75-75C9-4072-B416-C5289FB54F7D}">
      <dsp:nvSpPr>
        <dsp:cNvPr id="0" name=""/>
        <dsp:cNvSpPr/>
      </dsp:nvSpPr>
      <dsp:spPr>
        <a:xfrm>
          <a:off x="4477077" y="2611953"/>
          <a:ext cx="3729151" cy="223749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>
              <a:latin typeface="+mj-lt"/>
              <a:ea typeface="+mn-ea"/>
              <a:cs typeface="+mn-cs"/>
            </a:rPr>
            <a:t>Sources of Value</a:t>
          </a:r>
        </a:p>
      </dsp:txBody>
      <dsp:txXfrm>
        <a:off x="4477077" y="2611953"/>
        <a:ext cx="3729151" cy="22374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0D1DC7-EDE8-478E-99E2-D0682449C921}">
      <dsp:nvSpPr>
        <dsp:cNvPr id="0" name=""/>
        <dsp:cNvSpPr/>
      </dsp:nvSpPr>
      <dsp:spPr>
        <a:xfrm>
          <a:off x="0" y="2350"/>
          <a:ext cx="784211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330972-16D9-4800-A025-6BCF1C1538C8}">
      <dsp:nvSpPr>
        <dsp:cNvPr id="0" name=""/>
        <dsp:cNvSpPr/>
      </dsp:nvSpPr>
      <dsp:spPr>
        <a:xfrm>
          <a:off x="0" y="0"/>
          <a:ext cx="7842115" cy="1603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b="1" kern="1200" dirty="0"/>
            <a:t>Scenario Analysis</a:t>
          </a:r>
        </a:p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The determination of what happens to NPV estimates when we ask what-if questions.</a:t>
          </a:r>
          <a:endParaRPr lang="en-GB" sz="3000" kern="1200" dirty="0"/>
        </a:p>
      </dsp:txBody>
      <dsp:txXfrm>
        <a:off x="0" y="0"/>
        <a:ext cx="7842115" cy="1603248"/>
      </dsp:txXfrm>
    </dsp:sp>
    <dsp:sp modelId="{977059BC-7BFD-4B08-9335-9C2629E2C9C3}">
      <dsp:nvSpPr>
        <dsp:cNvPr id="0" name=""/>
        <dsp:cNvSpPr/>
      </dsp:nvSpPr>
      <dsp:spPr>
        <a:xfrm>
          <a:off x="0" y="1605599"/>
          <a:ext cx="784211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9D689E-9F89-45A8-8DFF-1901B33801EF}">
      <dsp:nvSpPr>
        <dsp:cNvPr id="0" name=""/>
        <dsp:cNvSpPr/>
      </dsp:nvSpPr>
      <dsp:spPr>
        <a:xfrm>
          <a:off x="0" y="1605599"/>
          <a:ext cx="7842115" cy="1603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b="1" kern="1200" dirty="0"/>
            <a:t>Sensitivity Analysis</a:t>
          </a:r>
        </a:p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Investigation of what happens to NPV when only one variable is changed.</a:t>
          </a:r>
          <a:endParaRPr lang="en-GB" sz="3000" kern="1200" dirty="0"/>
        </a:p>
      </dsp:txBody>
      <dsp:txXfrm>
        <a:off x="0" y="1605599"/>
        <a:ext cx="7842115" cy="1603248"/>
      </dsp:txXfrm>
    </dsp:sp>
    <dsp:sp modelId="{43C14DDA-2E94-41F0-8F8A-8C92014A0F0F}">
      <dsp:nvSpPr>
        <dsp:cNvPr id="0" name=""/>
        <dsp:cNvSpPr/>
      </dsp:nvSpPr>
      <dsp:spPr>
        <a:xfrm>
          <a:off x="0" y="3208848"/>
          <a:ext cx="784211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96EE0F-B843-4343-953B-4C166553F896}">
      <dsp:nvSpPr>
        <dsp:cNvPr id="0" name=""/>
        <dsp:cNvSpPr/>
      </dsp:nvSpPr>
      <dsp:spPr>
        <a:xfrm>
          <a:off x="0" y="3208848"/>
          <a:ext cx="7842115" cy="1603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b="1" kern="1200" dirty="0"/>
            <a:t>Simulation Analysis</a:t>
          </a:r>
        </a:p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A combination of scenario and sensitivity analysis.</a:t>
          </a:r>
          <a:endParaRPr lang="en-GB" sz="3000" kern="1200" dirty="0"/>
        </a:p>
      </dsp:txBody>
      <dsp:txXfrm>
        <a:off x="0" y="3208848"/>
        <a:ext cx="7842115" cy="160324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AB9473-5D6C-6F40-975E-AC5C434DACFE}">
      <dsp:nvSpPr>
        <dsp:cNvPr id="0" name=""/>
        <dsp:cNvSpPr/>
      </dsp:nvSpPr>
      <dsp:spPr>
        <a:xfrm>
          <a:off x="1828259" y="1794"/>
          <a:ext cx="3606865" cy="21641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/>
            <a:t>Fixed Costs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Costs that do not change when the quantity of output changes during a particular time period.</a:t>
          </a:r>
          <a:endParaRPr lang="en-GB" sz="2400" kern="1200" dirty="0"/>
        </a:p>
      </dsp:txBody>
      <dsp:txXfrm>
        <a:off x="1828259" y="1794"/>
        <a:ext cx="3606865" cy="2164119"/>
      </dsp:txXfrm>
    </dsp:sp>
    <dsp:sp modelId="{BD9CB36F-8EFC-144C-BE28-0BAC3FBF2027}">
      <dsp:nvSpPr>
        <dsp:cNvPr id="0" name=""/>
        <dsp:cNvSpPr/>
      </dsp:nvSpPr>
      <dsp:spPr>
        <a:xfrm>
          <a:off x="1828259" y="2526600"/>
          <a:ext cx="3606865" cy="21641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/>
            <a:t>Variable Costs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dirty="0"/>
            <a:t>Costs that change when the quantity of output changes.</a:t>
          </a:r>
          <a:endParaRPr lang="en-GB" sz="2400" kern="1200" dirty="0"/>
        </a:p>
      </dsp:txBody>
      <dsp:txXfrm>
        <a:off x="1828259" y="2526600"/>
        <a:ext cx="3606865" cy="216411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156106-01E0-40BC-9107-97AE4FDB32B4}">
      <dsp:nvSpPr>
        <dsp:cNvPr id="0" name=""/>
        <dsp:cNvSpPr/>
      </dsp:nvSpPr>
      <dsp:spPr>
        <a:xfrm>
          <a:off x="0" y="1110"/>
          <a:ext cx="8610600" cy="159960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Total variable cost </a:t>
          </a:r>
          <a:r>
            <a:rPr lang="en-US" sz="2800" kern="1200" dirty="0"/>
            <a:t>= Total quantity of output x Cost per unit of output</a:t>
          </a:r>
          <a:endParaRPr lang="en-GB" sz="2800" kern="1200" dirty="0"/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VC = </a:t>
          </a:r>
          <a:r>
            <a:rPr lang="en-US" sz="2800" b="1" i="1" kern="1200" dirty="0"/>
            <a:t>Q</a:t>
          </a:r>
          <a:r>
            <a:rPr lang="en-US" sz="2800" b="1" kern="1200" dirty="0"/>
            <a:t> x </a:t>
          </a:r>
          <a:r>
            <a:rPr lang="en-US" sz="2800" b="1" i="1" kern="1200" dirty="0"/>
            <a:t>v</a:t>
          </a:r>
          <a:endParaRPr lang="en-GB" sz="2800" b="1" kern="1200" dirty="0"/>
        </a:p>
      </dsp:txBody>
      <dsp:txXfrm>
        <a:off x="78086" y="79196"/>
        <a:ext cx="8454428" cy="1443437"/>
      </dsp:txXfrm>
    </dsp:sp>
    <dsp:sp modelId="{06A0403B-A788-4DAC-B0DC-8216BC2333B2}">
      <dsp:nvSpPr>
        <dsp:cNvPr id="0" name=""/>
        <dsp:cNvSpPr/>
      </dsp:nvSpPr>
      <dsp:spPr>
        <a:xfrm>
          <a:off x="0" y="1614782"/>
          <a:ext cx="8610600" cy="159960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Variable costs (</a:t>
          </a:r>
          <a:r>
            <a:rPr lang="en-US" sz="2800" i="1" kern="1200" dirty="0"/>
            <a:t>v</a:t>
          </a:r>
          <a:r>
            <a:rPr lang="en-US" sz="2800" kern="1200" dirty="0"/>
            <a:t>) are €2 per unit. If total output (</a:t>
          </a:r>
          <a:r>
            <a:rPr lang="en-US" sz="2800" i="1" kern="1200" dirty="0"/>
            <a:t>Q</a:t>
          </a:r>
          <a:r>
            <a:rPr lang="en-US" sz="2800" kern="1200" dirty="0"/>
            <a:t>) is 1,000 units, what will total variable costs (VC) be?</a:t>
          </a:r>
          <a:endParaRPr lang="en-GB" sz="2800" kern="1200" dirty="0"/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VC = </a:t>
          </a:r>
          <a:r>
            <a:rPr lang="en-US" sz="2800" i="1" kern="1200" dirty="0"/>
            <a:t>Q</a:t>
          </a:r>
          <a:r>
            <a:rPr lang="en-US" sz="2800" kern="1200" dirty="0"/>
            <a:t> x </a:t>
          </a:r>
          <a:r>
            <a:rPr lang="en-US" sz="2800" i="1" kern="1200" dirty="0"/>
            <a:t>v </a:t>
          </a:r>
          <a:r>
            <a:rPr lang="en-US" sz="2800" kern="1200" dirty="0"/>
            <a:t>= 1,000 x €2 = €2,000</a:t>
          </a:r>
          <a:endParaRPr lang="en-GB" sz="2800" kern="1200" dirty="0"/>
        </a:p>
      </dsp:txBody>
      <dsp:txXfrm>
        <a:off x="78086" y="1692868"/>
        <a:ext cx="8454428" cy="1443437"/>
      </dsp:txXfrm>
    </dsp:sp>
    <dsp:sp modelId="{109E7DAC-D607-40E8-8D95-4A387CC2371F}">
      <dsp:nvSpPr>
        <dsp:cNvPr id="0" name=""/>
        <dsp:cNvSpPr/>
      </dsp:nvSpPr>
      <dsp:spPr>
        <a:xfrm>
          <a:off x="0" y="3228454"/>
          <a:ext cx="8610600" cy="159960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If </a:t>
          </a:r>
          <a:r>
            <a:rPr lang="en-US" sz="2800" i="1" kern="1200" dirty="0"/>
            <a:t>Q </a:t>
          </a:r>
          <a:r>
            <a:rPr lang="en-US" sz="2800" kern="1200" dirty="0"/>
            <a:t>is 5,000 units, then VC will be 5,000 x €2 = €10,000</a:t>
          </a:r>
          <a:endParaRPr lang="en-GB" sz="2800" kern="1200" dirty="0"/>
        </a:p>
      </dsp:txBody>
      <dsp:txXfrm>
        <a:off x="78086" y="3306540"/>
        <a:ext cx="8454428" cy="144343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2EE0FA-9AFE-4331-AC51-887130EB34D7}">
      <dsp:nvSpPr>
        <dsp:cNvPr id="0" name=""/>
        <dsp:cNvSpPr/>
      </dsp:nvSpPr>
      <dsp:spPr>
        <a:xfrm>
          <a:off x="437725" y="52614"/>
          <a:ext cx="3951386" cy="23708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Total costs (TC) for a given level of output are the sum of variable costs (VC) and fixed costs (FC):</a:t>
          </a:r>
          <a:endParaRPr lang="en-GB" sz="2400" b="0" kern="1200" dirty="0"/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         TC = VC + FC</a:t>
          </a:r>
          <a:endParaRPr lang="en-GB" sz="2400" b="0" kern="1200" dirty="0"/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	= </a:t>
          </a:r>
          <a:r>
            <a:rPr lang="en-US" sz="2400" b="0" i="1" kern="1200" dirty="0"/>
            <a:t>v</a:t>
          </a:r>
          <a:r>
            <a:rPr lang="en-US" sz="2400" b="0" kern="1200" dirty="0"/>
            <a:t> x </a:t>
          </a:r>
          <a:r>
            <a:rPr lang="en-US" sz="2400" b="0" i="1" kern="1200" dirty="0"/>
            <a:t>Q</a:t>
          </a:r>
          <a:r>
            <a:rPr lang="en-US" sz="2400" b="0" kern="1200" dirty="0"/>
            <a:t> + FC</a:t>
          </a:r>
          <a:endParaRPr lang="en-GB" sz="2400" b="0" kern="1200" dirty="0"/>
        </a:p>
      </dsp:txBody>
      <dsp:txXfrm>
        <a:off x="437725" y="52614"/>
        <a:ext cx="3951386" cy="2370832"/>
      </dsp:txXfrm>
    </dsp:sp>
    <dsp:sp modelId="{E30B262F-FA11-49EF-9092-EC0EC400EB92}">
      <dsp:nvSpPr>
        <dsp:cNvPr id="0" name=""/>
        <dsp:cNvSpPr/>
      </dsp:nvSpPr>
      <dsp:spPr>
        <a:xfrm>
          <a:off x="4559654" y="0"/>
          <a:ext cx="3951386" cy="23708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If we have variable costs of €3 per unit and fixed costs of €8,000 per year, our total cost is: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     TC = €3 x </a:t>
          </a:r>
          <a:r>
            <a:rPr lang="en-US" sz="2400" b="0" i="1" kern="1200" dirty="0"/>
            <a:t>Q </a:t>
          </a:r>
          <a:r>
            <a:rPr lang="en-US" sz="2400" b="0" kern="1200" dirty="0"/>
            <a:t>+ €8,000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400" b="1" kern="1200" dirty="0"/>
        </a:p>
      </dsp:txBody>
      <dsp:txXfrm>
        <a:off x="4559654" y="0"/>
        <a:ext cx="3951386" cy="2370832"/>
      </dsp:txXfrm>
    </dsp:sp>
    <dsp:sp modelId="{23965C8C-BFCF-469A-ABE8-1993BEF5419C}">
      <dsp:nvSpPr>
        <dsp:cNvPr id="0" name=""/>
        <dsp:cNvSpPr/>
      </dsp:nvSpPr>
      <dsp:spPr>
        <a:xfrm>
          <a:off x="2486954" y="2641223"/>
          <a:ext cx="3951386" cy="23708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If we produce 6,000 units, our total production cost will be: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 €3 x 6,000 + €8,000 = 	€26,000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 </a:t>
          </a:r>
          <a:endParaRPr lang="en-GB" sz="2400" b="1" kern="1200" dirty="0"/>
        </a:p>
      </dsp:txBody>
      <dsp:txXfrm>
        <a:off x="2486954" y="2641223"/>
        <a:ext cx="3951386" cy="237083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ADE48A-C674-2F42-892E-53E3F42F289E}">
      <dsp:nvSpPr>
        <dsp:cNvPr id="0" name=""/>
        <dsp:cNvSpPr/>
      </dsp:nvSpPr>
      <dsp:spPr>
        <a:xfrm>
          <a:off x="0" y="1942192"/>
          <a:ext cx="7490298" cy="161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8522D1-A5BB-3A4F-8C2C-55733BA84E1F}">
      <dsp:nvSpPr>
        <dsp:cNvPr id="0" name=""/>
        <dsp:cNvSpPr/>
      </dsp:nvSpPr>
      <dsp:spPr>
        <a:xfrm>
          <a:off x="374514" y="997552"/>
          <a:ext cx="5243208" cy="1889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8181" tIns="0" rIns="198181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buNone/>
          </a:pPr>
          <a:r>
            <a:rPr kumimoji="0" lang="en-US" sz="3600" b="0" i="0" u="none" strike="noStrike" kern="1200" cap="none" spc="0" normalizeH="0" baseline="0" noProof="0" dirty="0">
              <a:ln/>
              <a:effectLst/>
              <a:uLnTx/>
              <a:uFillTx/>
              <a:latin typeface="+mj-lt"/>
              <a:ea typeface="+mn-ea"/>
              <a:cs typeface="+mn-cs"/>
            </a:rPr>
            <a:t>The change in costs that occurs when there is a small change in output.</a:t>
          </a:r>
          <a:endParaRPr lang="en-GB" sz="3600" kern="1200" dirty="0"/>
        </a:p>
      </dsp:txBody>
      <dsp:txXfrm>
        <a:off x="466741" y="1089779"/>
        <a:ext cx="5058754" cy="170482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6002DB-D572-4F73-AE5F-D7F7B221BCB0}">
      <dsp:nvSpPr>
        <dsp:cNvPr id="0" name=""/>
        <dsp:cNvSpPr/>
      </dsp:nvSpPr>
      <dsp:spPr>
        <a:xfrm>
          <a:off x="345316" y="0"/>
          <a:ext cx="8166735" cy="49000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4790" tIns="224790" rIns="224790" bIns="22479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kern="1200" dirty="0"/>
            <a:t>The percentage change in operating cash flow relative to the percentage change in quantity sold</a:t>
          </a:r>
          <a:endParaRPr lang="en-GB" sz="5900" kern="1200" dirty="0"/>
        </a:p>
      </dsp:txBody>
      <dsp:txXfrm>
        <a:off x="345316" y="0"/>
        <a:ext cx="8166735" cy="490004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0C9B31-9436-451F-BDB2-EDDDAEE3C313}">
      <dsp:nvSpPr>
        <dsp:cNvPr id="0" name=""/>
        <dsp:cNvSpPr/>
      </dsp:nvSpPr>
      <dsp:spPr>
        <a:xfrm>
          <a:off x="96465" y="1838"/>
          <a:ext cx="8396696" cy="50380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Percentage change in OCF = </a:t>
          </a:r>
        </a:p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DOL </a:t>
          </a:r>
          <a:r>
            <a:rPr lang="en-US" sz="4100" kern="1200" dirty="0">
              <a:sym typeface="Symbol"/>
            </a:rPr>
            <a:t>x</a:t>
          </a:r>
          <a:r>
            <a:rPr lang="en-US" sz="4100" kern="1200" dirty="0"/>
            <a:t> Percentage change in </a:t>
          </a:r>
          <a:r>
            <a:rPr lang="en-US" sz="4100" i="1" kern="1200" dirty="0"/>
            <a:t>Q</a:t>
          </a:r>
          <a:endParaRPr lang="en-GB" sz="4100" kern="1200" dirty="0"/>
        </a:p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4100" kern="1200" dirty="0"/>
        </a:p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Based on the relationship between OCF and </a:t>
          </a:r>
          <a:r>
            <a:rPr lang="en-US" sz="4100" i="1" kern="1200" dirty="0"/>
            <a:t>Q</a:t>
          </a:r>
          <a:r>
            <a:rPr lang="en-US" sz="4100" kern="1200" dirty="0"/>
            <a:t>, DOL can be written as:</a:t>
          </a:r>
          <a:endParaRPr lang="en-GB" sz="4100" kern="1200" dirty="0"/>
        </a:p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1" kern="1200" dirty="0"/>
            <a:t>	DOL = 1 + FC/OCF</a:t>
          </a:r>
          <a:r>
            <a:rPr lang="en-US" sz="4100" kern="1200" dirty="0"/>
            <a:t>	</a:t>
          </a:r>
          <a:endParaRPr lang="en-GB" sz="4100" kern="1200" dirty="0"/>
        </a:p>
      </dsp:txBody>
      <dsp:txXfrm>
        <a:off x="96465" y="1838"/>
        <a:ext cx="8396696" cy="50380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145" cy="462721"/>
          </a:xfrm>
          <a:prstGeom prst="rect">
            <a:avLst/>
          </a:prstGeom>
        </p:spPr>
        <p:txBody>
          <a:bodyPr vert="horz" lIns="87304" tIns="43652" rIns="87304" bIns="43652" rtlCol="0"/>
          <a:lstStyle>
            <a:lvl1pPr algn="l">
              <a:defRPr sz="11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734" y="0"/>
            <a:ext cx="3038145" cy="462721"/>
          </a:xfrm>
          <a:prstGeom prst="rect">
            <a:avLst/>
          </a:prstGeom>
        </p:spPr>
        <p:txBody>
          <a:bodyPr vert="horz" lIns="87304" tIns="43652" rIns="87304" bIns="43652" rtlCol="0"/>
          <a:lstStyle>
            <a:lvl1pPr algn="r">
              <a:defRPr sz="1100"/>
            </a:lvl1pPr>
          </a:lstStyle>
          <a:p>
            <a:fld id="{7CF79C4C-9A95-4F23-B503-12D2C6F00E19}" type="datetimeFigureOut">
              <a:rPr lang="en-US" smtClean="0"/>
              <a:t>9/3/2021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773355"/>
            <a:ext cx="3038145" cy="462720"/>
          </a:xfrm>
          <a:prstGeom prst="rect">
            <a:avLst/>
          </a:prstGeom>
        </p:spPr>
        <p:txBody>
          <a:bodyPr vert="horz" lIns="87304" tIns="43652" rIns="87304" bIns="43652" rtlCol="0" anchor="b"/>
          <a:lstStyle>
            <a:lvl1pPr algn="l">
              <a:defRPr sz="11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734" y="8773355"/>
            <a:ext cx="3038145" cy="462720"/>
          </a:xfrm>
          <a:prstGeom prst="rect">
            <a:avLst/>
          </a:prstGeom>
        </p:spPr>
        <p:txBody>
          <a:bodyPr vert="horz" lIns="87304" tIns="43652" rIns="87304" bIns="43652" rtlCol="0" anchor="b"/>
          <a:lstStyle>
            <a:lvl1pPr algn="r">
              <a:defRPr sz="1100"/>
            </a:lvl1pPr>
          </a:lstStyle>
          <a:p>
            <a:fld id="{9BEDD28F-82A9-4FAE-8C69-E41F27D67B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8477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3407"/>
          </a:xfrm>
          <a:prstGeom prst="rect">
            <a:avLst/>
          </a:prstGeom>
        </p:spPr>
        <p:txBody>
          <a:bodyPr vert="horz" lIns="92290" tIns="46144" rIns="92290" bIns="4614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2"/>
            <a:ext cx="3037840" cy="463407"/>
          </a:xfrm>
          <a:prstGeom prst="rect">
            <a:avLst/>
          </a:prstGeom>
        </p:spPr>
        <p:txBody>
          <a:bodyPr vert="horz" lIns="92290" tIns="46144" rIns="92290" bIns="46144" rtlCol="0"/>
          <a:lstStyle>
            <a:lvl1pPr algn="r">
              <a:defRPr sz="1200"/>
            </a:lvl1pPr>
          </a:lstStyle>
          <a:p>
            <a:fld id="{2BE65169-DB50-4446-8324-0D580DBE95C4}" type="datetimeFigureOut">
              <a:rPr lang="en-US" smtClean="0"/>
              <a:t>9/3/2021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28750" y="1154113"/>
            <a:ext cx="4152900" cy="31162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90" tIns="46144" rIns="92290" bIns="4614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44862"/>
            <a:ext cx="5608320" cy="3636705"/>
          </a:xfrm>
          <a:prstGeom prst="rect">
            <a:avLst/>
          </a:prstGeom>
        </p:spPr>
        <p:txBody>
          <a:bodyPr vert="horz" lIns="92290" tIns="46144" rIns="92290" bIns="4614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37840" cy="463406"/>
          </a:xfrm>
          <a:prstGeom prst="rect">
            <a:avLst/>
          </a:prstGeom>
        </p:spPr>
        <p:txBody>
          <a:bodyPr vert="horz" lIns="92290" tIns="46144" rIns="92290" bIns="4614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9"/>
            <a:ext cx="3037840" cy="463406"/>
          </a:xfrm>
          <a:prstGeom prst="rect">
            <a:avLst/>
          </a:prstGeom>
        </p:spPr>
        <p:txBody>
          <a:bodyPr vert="horz" lIns="92290" tIns="46144" rIns="92290" bIns="46144" rtlCol="0" anchor="b"/>
          <a:lstStyle>
            <a:lvl1pPr algn="r">
              <a:defRPr sz="1200"/>
            </a:lvl1pPr>
          </a:lstStyle>
          <a:p>
            <a:fld id="{30DC0D4C-FD52-4CA4-A998-31C73A5A5B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821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 userDrawn="1"/>
        </p:nvGrpSpPr>
        <p:grpSpPr>
          <a:xfrm>
            <a:off x="331115" y="2099014"/>
            <a:ext cx="3863458" cy="3863458"/>
            <a:chOff x="331115" y="2099014"/>
            <a:chExt cx="3863458" cy="386345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9DDEA9-6897-2B48-BA6A-9075880AA615}"/>
                </a:ext>
              </a:extLst>
            </p:cNvPr>
            <p:cNvSpPr/>
            <p:nvPr userDrawn="1"/>
          </p:nvSpPr>
          <p:spPr>
            <a:xfrm>
              <a:off x="331115" y="2099014"/>
              <a:ext cx="3863458" cy="386345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8475"/>
              <a:ext cx="2793799" cy="2792652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C86C884-D766-9149-B40E-B86A943DE6D1}"/>
              </a:ext>
            </a:extLst>
          </p:cNvPr>
          <p:cNvCxnSpPr>
            <a:cxnSpLocks/>
          </p:cNvCxnSpPr>
          <p:nvPr userDrawn="1"/>
        </p:nvCxnSpPr>
        <p:spPr>
          <a:xfrm>
            <a:off x="713232" y="4919472"/>
            <a:ext cx="253288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32"/>
          <p:cNvSpPr>
            <a:spLocks noGrp="1"/>
          </p:cNvSpPr>
          <p:nvPr>
            <p:ph type="body" sz="quarter" idx="10" hasCustomPrompt="1"/>
          </p:nvPr>
        </p:nvSpPr>
        <p:spPr>
          <a:xfrm>
            <a:off x="621792" y="5001215"/>
            <a:ext cx="2843058" cy="576185"/>
          </a:xfrm>
        </p:spPr>
        <p:txBody>
          <a:bodyPr/>
          <a:lstStyle>
            <a:lvl1pPr>
              <a:spcBef>
                <a:spcPts val="0"/>
              </a:spcBef>
              <a:defRPr sz="1100" b="1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Fundamentals of Corporate Finance, 4e </a:t>
            </a:r>
          </a:p>
          <a:p>
            <a:pPr lvl="0"/>
            <a:r>
              <a:rPr lang="en-US" dirty="0"/>
              <a:t>by David Hillier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8A1600F-0570-410C-9F95-5DDBAF63CC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17" y="328239"/>
            <a:ext cx="911679" cy="91167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E58448A-1EBE-41B2-B940-5B338FAA80A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7734" y="472527"/>
            <a:ext cx="3587614" cy="1898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9329A6-515D-4EA0-BC77-C5BDCA9CFE5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064665" y="895528"/>
            <a:ext cx="3793752" cy="509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364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45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te Conten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BD6B082-7C10-BA4E-BE12-3A2FD5AE08EF}"/>
              </a:ext>
            </a:extLst>
          </p:cNvPr>
          <p:cNvGrpSpPr/>
          <p:nvPr userDrawn="1"/>
        </p:nvGrpSpPr>
        <p:grpSpPr>
          <a:xfrm>
            <a:off x="6635067" y="0"/>
            <a:ext cx="2508933" cy="6367263"/>
            <a:chOff x="3491346" y="0"/>
            <a:chExt cx="2508933" cy="6367263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A3EC593-DC20-9346-9776-FBA0FABCCDA5}"/>
                </a:ext>
              </a:extLst>
            </p:cNvPr>
            <p:cNvSpPr/>
            <p:nvPr/>
          </p:nvSpPr>
          <p:spPr>
            <a:xfrm rot="10800000">
              <a:off x="5468761" y="1352709"/>
              <a:ext cx="531517" cy="1821241"/>
            </a:xfrm>
            <a:custGeom>
              <a:avLst/>
              <a:gdLst>
                <a:gd name="connsiteX0" fmla="*/ 0 w 531517"/>
                <a:gd name="connsiteY0" fmla="*/ 1821241 h 1821241"/>
                <a:gd name="connsiteX1" fmla="*/ 0 w 531517"/>
                <a:gd name="connsiteY1" fmla="*/ 0 h 1821241"/>
                <a:gd name="connsiteX2" fmla="*/ 531517 w 531517"/>
                <a:gd name="connsiteY2" fmla="*/ 672400 h 1821241"/>
                <a:gd name="connsiteX3" fmla="*/ 0 w 531517"/>
                <a:gd name="connsiteY3" fmla="*/ 1821241 h 182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17" h="1821241">
                  <a:moveTo>
                    <a:pt x="0" y="1821241"/>
                  </a:moveTo>
                  <a:lnTo>
                    <a:pt x="0" y="0"/>
                  </a:lnTo>
                  <a:lnTo>
                    <a:pt x="531517" y="672400"/>
                  </a:lnTo>
                  <a:lnTo>
                    <a:pt x="0" y="1821241"/>
                  </a:lnTo>
                  <a:close/>
                </a:path>
              </a:pathLst>
            </a:custGeom>
            <a:solidFill>
              <a:srgbClr val="9F2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ED31C323-8E84-A946-A27D-2777E3E0BE45}"/>
                </a:ext>
              </a:extLst>
            </p:cNvPr>
            <p:cNvSpPr/>
            <p:nvPr/>
          </p:nvSpPr>
          <p:spPr>
            <a:xfrm rot="10800000">
              <a:off x="3491346" y="0"/>
              <a:ext cx="2508932" cy="2501550"/>
            </a:xfrm>
            <a:custGeom>
              <a:avLst/>
              <a:gdLst>
                <a:gd name="connsiteX0" fmla="*/ 2508932 w 2508932"/>
                <a:gd name="connsiteY0" fmla="*/ 2501550 h 2501550"/>
                <a:gd name="connsiteX1" fmla="*/ 0 w 2508932"/>
                <a:gd name="connsiteY1" fmla="*/ 2501550 h 2501550"/>
                <a:gd name="connsiteX2" fmla="*/ 0 w 2508932"/>
                <a:gd name="connsiteY2" fmla="*/ 1148841 h 2501550"/>
                <a:gd name="connsiteX3" fmla="*/ 531517 w 2508932"/>
                <a:gd name="connsiteY3" fmla="*/ 0 h 2501550"/>
                <a:gd name="connsiteX4" fmla="*/ 2508932 w 2508932"/>
                <a:gd name="connsiteY4" fmla="*/ 2501550 h 250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932" h="2501550">
                  <a:moveTo>
                    <a:pt x="2508932" y="2501550"/>
                  </a:moveTo>
                  <a:lnTo>
                    <a:pt x="0" y="2501550"/>
                  </a:lnTo>
                  <a:lnTo>
                    <a:pt x="0" y="1148841"/>
                  </a:lnTo>
                  <a:lnTo>
                    <a:pt x="531517" y="0"/>
                  </a:lnTo>
                  <a:lnTo>
                    <a:pt x="2508932" y="2501550"/>
                  </a:lnTo>
                  <a:close/>
                </a:path>
              </a:pathLst>
            </a:custGeom>
            <a:solidFill>
              <a:srgbClr val="E2DF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A9B01AF-6459-4247-AF71-3F7C135643BB}"/>
                </a:ext>
              </a:extLst>
            </p:cNvPr>
            <p:cNvSpPr/>
            <p:nvPr/>
          </p:nvSpPr>
          <p:spPr>
            <a:xfrm rot="10800000">
              <a:off x="3680272" y="1352707"/>
              <a:ext cx="2320007" cy="5014556"/>
            </a:xfrm>
            <a:custGeom>
              <a:avLst/>
              <a:gdLst>
                <a:gd name="connsiteX0" fmla="*/ 0 w 2320007"/>
                <a:gd name="connsiteY0" fmla="*/ 5014556 h 5014556"/>
                <a:gd name="connsiteX1" fmla="*/ 0 w 2320007"/>
                <a:gd name="connsiteY1" fmla="*/ 0 h 5014556"/>
                <a:gd name="connsiteX2" fmla="*/ 2320007 w 2320007"/>
                <a:gd name="connsiteY2" fmla="*/ 0 h 5014556"/>
                <a:gd name="connsiteX3" fmla="*/ 531518 w 2320007"/>
                <a:gd name="connsiteY3" fmla="*/ 3865713 h 5014556"/>
                <a:gd name="connsiteX4" fmla="*/ 1 w 2320007"/>
                <a:gd name="connsiteY4" fmla="*/ 3193313 h 5014556"/>
                <a:gd name="connsiteX5" fmla="*/ 1 w 2320007"/>
                <a:gd name="connsiteY5" fmla="*/ 5014554 h 5014556"/>
                <a:gd name="connsiteX6" fmla="*/ 0 w 2320007"/>
                <a:gd name="connsiteY6" fmla="*/ 5014556 h 501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007" h="5014556">
                  <a:moveTo>
                    <a:pt x="0" y="5014556"/>
                  </a:moveTo>
                  <a:lnTo>
                    <a:pt x="0" y="0"/>
                  </a:lnTo>
                  <a:lnTo>
                    <a:pt x="2320007" y="0"/>
                  </a:lnTo>
                  <a:lnTo>
                    <a:pt x="531518" y="3865713"/>
                  </a:lnTo>
                  <a:lnTo>
                    <a:pt x="1" y="3193313"/>
                  </a:lnTo>
                  <a:lnTo>
                    <a:pt x="1" y="5014554"/>
                  </a:lnTo>
                  <a:lnTo>
                    <a:pt x="0" y="50145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 – For TOC/</a:t>
            </a:r>
            <a:br>
              <a:rPr lang="en-US" dirty="0"/>
            </a:br>
            <a:r>
              <a:rPr lang="en-US" dirty="0"/>
              <a:t>Agenda and Lite Text Slide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1280160"/>
            <a:ext cx="6858000" cy="452596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tabLst/>
              <a:defRPr sz="2000" baseline="0">
                <a:solidFill>
                  <a:schemeClr val="tx2"/>
                </a:solidFill>
              </a:defRPr>
            </a:lvl1pPr>
            <a:lvl2pPr>
              <a:buClrTx/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 [20pt Arial for TOC/Agenda]</a:t>
            </a:r>
          </a:p>
          <a:p>
            <a:pPr lvl="0"/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9">
            <a:extLst>
              <a:ext uri="{FF2B5EF4-FFF2-40B4-BE49-F238E27FC236}">
                <a16:creationId xmlns:a16="http://schemas.microsoft.com/office/drawing/2014/main" id="{BE9A4657-960C-43DE-81AE-18CA143A4380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451AA9ED-A6E2-4AEB-B71F-2979D48ABE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6051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72" userDrawn="1">
          <p15:clr>
            <a:srgbClr val="FBAE40"/>
          </p15:clr>
        </p15:guide>
        <p15:guide id="2" orient="horz" pos="80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15" y="274321"/>
            <a:ext cx="6975265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7" y="1280160"/>
            <a:ext cx="6975265" cy="470789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9">
            <a:extLst>
              <a:ext uri="{FF2B5EF4-FFF2-40B4-BE49-F238E27FC236}">
                <a16:creationId xmlns:a16="http://schemas.microsoft.com/office/drawing/2014/main" id="{A6B10B21-A22D-4973-9F22-3C85C87DD1D6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3E23767-0A7E-4F0C-A99E-C1C9090D3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80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72" userDrawn="1">
          <p15:clr>
            <a:srgbClr val="FBAE40"/>
          </p15:clr>
        </p15:guide>
        <p15:guide id="2" orient="horz" pos="80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16" y="274320"/>
            <a:ext cx="8436576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1280160"/>
            <a:ext cx="4114800" cy="470789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672119" y="1280160"/>
            <a:ext cx="4114800" cy="4707890"/>
          </a:xfrm>
        </p:spPr>
        <p:txBody>
          <a:bodyPr/>
          <a:lstStyle>
            <a:lvl1pPr rtl="0"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806E4E2-02E1-49AB-BCC5-A8B1C1D9B871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8EF9E6E-260B-4AEA-92D1-41B528297A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597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4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16" y="274320"/>
            <a:ext cx="4106116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1280160"/>
            <a:ext cx="4114800" cy="470789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636422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32FC0A7D-C449-4E7F-9213-3874E5CFF3D0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B7F92EB8-4DEE-49B2-B12E-4B88D72421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766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4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15" y="274321"/>
            <a:ext cx="8441755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57188" y="4433570"/>
            <a:ext cx="4114800" cy="1554480"/>
          </a:xfrm>
        </p:spPr>
        <p:txBody>
          <a:bodyPr/>
          <a:lstStyle>
            <a:lvl1pPr marL="0" indent="0">
              <a:spcBef>
                <a:spcPts val="800"/>
              </a:spcBef>
              <a:buFont typeface="Arial" panose="020B0604020202020204" pitchFamily="34" charset="0"/>
              <a:buNone/>
              <a:defRPr sz="1400" b="1">
                <a:solidFill>
                  <a:schemeClr val="tx2"/>
                </a:solidFill>
              </a:defRPr>
            </a:lvl1pPr>
            <a:lvl2pPr>
              <a:buClrTx/>
              <a:defRPr sz="1400">
                <a:solidFill>
                  <a:schemeClr val="tx2"/>
                </a:solidFill>
              </a:defRPr>
            </a:lvl2pPr>
            <a:lvl3pPr marL="230188" indent="-228600">
              <a:spcBef>
                <a:spcPts val="800"/>
              </a:spcBef>
              <a:defRPr sz="1400">
                <a:solidFill>
                  <a:schemeClr val="tx2"/>
                </a:solidFill>
              </a:defRPr>
            </a:lvl3pPr>
            <a:lvl4pPr marL="460375" indent="-228600">
              <a:spcBef>
                <a:spcPts val="800"/>
              </a:spcBef>
              <a:defRPr sz="1400">
                <a:solidFill>
                  <a:schemeClr val="tx2"/>
                </a:solidFill>
              </a:defRPr>
            </a:lvl4pPr>
            <a:lvl5pPr marL="684213" indent="-228600">
              <a:spcBef>
                <a:spcPts val="800"/>
              </a:spcBef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672119" y="4433570"/>
            <a:ext cx="4114800" cy="1554480"/>
          </a:xfrm>
        </p:spPr>
        <p:txBody>
          <a:bodyPr/>
          <a:lstStyle>
            <a:lvl1pPr marL="0" indent="0" rtl="0">
              <a:spcBef>
                <a:spcPts val="800"/>
              </a:spcBef>
              <a:buFont typeface="Arial" panose="020B0604020202020204" pitchFamily="34" charset="0"/>
              <a:buNone/>
              <a:defRPr sz="1400" b="1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1400">
                <a:solidFill>
                  <a:schemeClr val="tx2"/>
                </a:solidFill>
              </a:defRPr>
            </a:lvl2pPr>
            <a:lvl3pPr marL="230188" indent="-228600">
              <a:spcBef>
                <a:spcPts val="800"/>
              </a:spcBef>
              <a:buClrTx/>
              <a:defRPr sz="1400">
                <a:solidFill>
                  <a:schemeClr val="tx2"/>
                </a:solidFill>
              </a:defRPr>
            </a:lvl3pPr>
            <a:lvl4pPr marL="460375" indent="-228600">
              <a:spcBef>
                <a:spcPts val="800"/>
              </a:spcBef>
              <a:buClrTx/>
              <a:defRPr sz="1400">
                <a:solidFill>
                  <a:schemeClr val="tx2"/>
                </a:solidFill>
              </a:defRPr>
            </a:lvl4pPr>
            <a:lvl5pPr marL="684213" indent="-228600">
              <a:spcBef>
                <a:spcPts val="800"/>
              </a:spcBef>
              <a:buClrTx/>
              <a:defRPr sz="1400"/>
            </a:lvl5pPr>
            <a:lvl6pPr marL="1141413" indent="-227013">
              <a:defRPr sz="1400"/>
            </a:lvl6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Footer Placeholder 9">
            <a:extLst>
              <a:ext uri="{FF2B5EF4-FFF2-40B4-BE49-F238E27FC236}">
                <a16:creationId xmlns:a16="http://schemas.microsoft.com/office/drawing/2014/main" id="{578BD2ED-4CD4-4A08-A1AB-BE9089BBD0EC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663CC9DE-998A-4CE0-9F7E-6227FE125B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0008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04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"/>
          <p:cNvSpPr>
            <a:spLocks noGrp="1"/>
          </p:cNvSpPr>
          <p:nvPr>
            <p:ph idx="1"/>
          </p:nvPr>
        </p:nvSpPr>
        <p:spPr>
          <a:xfrm>
            <a:off x="822960" y="3355848"/>
            <a:ext cx="6858000" cy="26322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spcBef>
                <a:spcPts val="0"/>
              </a:spcBef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4DF0F-078F-4C4A-810D-ABEE40A7456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3951" y="2163986"/>
            <a:ext cx="1069848" cy="106984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C5DDFF34-02EA-D742-9BC0-FE557E673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888" y="1419046"/>
            <a:ext cx="3793501" cy="914400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D70A54C8-3BEB-479C-8132-ED850D718912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4CD1C8-B489-4F25-BF47-B0BC6065CF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17" y="328239"/>
            <a:ext cx="911679" cy="9116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6852B0C-8397-4528-A540-DECD1AFBFF4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7734" y="472527"/>
            <a:ext cx="3587614" cy="189801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468047D7-62BE-4F0D-946F-293638AAF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642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>
          <p15:clr>
            <a:srgbClr val="FBAE40"/>
          </p15:clr>
        </p15:guide>
        <p15:guide id="2" orient="horz" pos="206">
          <p15:clr>
            <a:srgbClr val="FBAE40"/>
          </p15:clr>
        </p15:guide>
        <p15:guide id="3" orient="horz" pos="377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56616" y="1371600"/>
            <a:ext cx="8534400" cy="4616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472185" y="274321"/>
            <a:ext cx="7430276" cy="82296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ABEF75F3-1711-489F-A08C-9328DE9AC7F2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FE81A5-2073-4945-BB5B-812F9353FE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17" y="328239"/>
            <a:ext cx="911679" cy="911679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216BB23-582F-4B13-8CFC-A600617B3D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30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orient="horz" pos="206" userDrawn="1">
          <p15:clr>
            <a:srgbClr val="FBAE40"/>
          </p15:clr>
        </p15:guide>
        <p15:guide id="2" orient="horz" pos="37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5C0C4BDB-A03D-4245-B68D-139B693685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9486" r="23740"/>
          <a:stretch/>
        </p:blipFill>
        <p:spPr>
          <a:xfrm>
            <a:off x="-13645" y="1524000"/>
            <a:ext cx="9157646" cy="484500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C86C884-D766-9149-B40E-B86A943DE6D1}"/>
              </a:ext>
            </a:extLst>
          </p:cNvPr>
          <p:cNvCxnSpPr>
            <a:cxnSpLocks/>
          </p:cNvCxnSpPr>
          <p:nvPr userDrawn="1"/>
        </p:nvCxnSpPr>
        <p:spPr>
          <a:xfrm>
            <a:off x="713232" y="4919472"/>
            <a:ext cx="2532888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CD42FAE-26E3-4DE5-BC8F-C630755CABB5}"/>
              </a:ext>
            </a:extLst>
          </p:cNvPr>
          <p:cNvGrpSpPr/>
          <p:nvPr userDrawn="1"/>
        </p:nvGrpSpPr>
        <p:grpSpPr>
          <a:xfrm>
            <a:off x="331115" y="2099014"/>
            <a:ext cx="3863458" cy="3863458"/>
            <a:chOff x="331115" y="2099014"/>
            <a:chExt cx="3863458" cy="3863458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C05BDC1-9FD2-487F-96D3-99A60DFF2DF9}"/>
                </a:ext>
              </a:extLst>
            </p:cNvPr>
            <p:cNvSpPr/>
            <p:nvPr userDrawn="1"/>
          </p:nvSpPr>
          <p:spPr>
            <a:xfrm>
              <a:off x="331115" y="2099014"/>
              <a:ext cx="3863458" cy="386345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B6C85AF-40BF-481F-B230-2EC2FE116ADE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9C82988-802C-4FB8-98AD-D2FC0A223CD6}"/>
                </a:ext>
              </a:extLst>
            </p:cNvPr>
            <p:cNvSpPr/>
            <p:nvPr userDrawn="1"/>
          </p:nvSpPr>
          <p:spPr>
            <a:xfrm>
              <a:off x="599258" y="2898475"/>
              <a:ext cx="2793799" cy="2792652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0748757-6631-4B8F-B2B2-0A5D2A24C9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itle 1">
            <a:extLst>
              <a:ext uri="{FF2B5EF4-FFF2-40B4-BE49-F238E27FC236}">
                <a16:creationId xmlns:a16="http://schemas.microsoft.com/office/drawing/2014/main" id="{DB33C924-3FD6-46F3-8F4D-D93347665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rgbClr val="FFB6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AFDF1C8C-EF32-4F80-8B3B-9EDA8D988F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2" name="Text Placeholder 32">
            <a:extLst>
              <a:ext uri="{FF2B5EF4-FFF2-40B4-BE49-F238E27FC236}">
                <a16:creationId xmlns:a16="http://schemas.microsoft.com/office/drawing/2014/main" id="{88D52AD4-24DE-462D-AACA-5C2FA46AAB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1792" y="5093208"/>
            <a:ext cx="2788920" cy="576185"/>
          </a:xfrm>
        </p:spPr>
        <p:txBody>
          <a:bodyPr/>
          <a:lstStyle>
            <a:lvl1pPr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D86DC85-02AF-42BC-85AD-A7AA80CB2076}"/>
              </a:ext>
            </a:extLst>
          </p:cNvPr>
          <p:cNvCxnSpPr>
            <a:cxnSpLocks/>
          </p:cNvCxnSpPr>
          <p:nvPr userDrawn="1"/>
        </p:nvCxnSpPr>
        <p:spPr>
          <a:xfrm>
            <a:off x="714711" y="4913464"/>
            <a:ext cx="253288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F0168EFA-D6C2-4F7E-B228-815598EC2B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17" y="328239"/>
            <a:ext cx="911679" cy="9116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111D669-74A6-4F41-BFAC-F4CB24AEC3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7734" y="472527"/>
            <a:ext cx="3587614" cy="18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837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 userDrawn="1"/>
        </p:nvGrpSpPr>
        <p:grpSpPr>
          <a:xfrm>
            <a:off x="0" y="1521567"/>
            <a:ext cx="9144000" cy="4846438"/>
            <a:chOff x="0" y="1521567"/>
            <a:chExt cx="9144000" cy="484643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3FD8DC8-1EF1-6B48-9F31-D9D254F85818}"/>
                </a:ext>
              </a:extLst>
            </p:cNvPr>
            <p:cNvSpPr/>
            <p:nvPr userDrawn="1"/>
          </p:nvSpPr>
          <p:spPr>
            <a:xfrm>
              <a:off x="0" y="1521567"/>
              <a:ext cx="9144000" cy="484643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00492E-5EBE-C745-8EEE-F17D4BB4582E}"/>
                </a:ext>
              </a:extLst>
            </p:cNvPr>
            <p:cNvSpPr/>
            <p:nvPr userDrawn="1"/>
          </p:nvSpPr>
          <p:spPr>
            <a:xfrm>
              <a:off x="185629" y="2001422"/>
              <a:ext cx="8493233" cy="4166364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D976C39-0B94-D44F-9108-A52DD0916B5A}"/>
                </a:ext>
              </a:extLst>
            </p:cNvPr>
            <p:cNvSpPr/>
            <p:nvPr userDrawn="1"/>
          </p:nvSpPr>
          <p:spPr>
            <a:xfrm>
              <a:off x="364385" y="2475809"/>
              <a:ext cx="7858340" cy="351322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777240" y="2985555"/>
            <a:ext cx="6521640" cy="87321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2058" y="3986784"/>
            <a:ext cx="4297680" cy="517585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C86C884-D766-9149-B40E-B86A943DE6D1}"/>
              </a:ext>
            </a:extLst>
          </p:cNvPr>
          <p:cNvCxnSpPr>
            <a:cxnSpLocks/>
          </p:cNvCxnSpPr>
          <p:nvPr userDrawn="1"/>
        </p:nvCxnSpPr>
        <p:spPr>
          <a:xfrm>
            <a:off x="867202" y="4650037"/>
            <a:ext cx="35747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32"/>
          <p:cNvSpPr>
            <a:spLocks noGrp="1"/>
          </p:cNvSpPr>
          <p:nvPr>
            <p:ph type="body" sz="quarter" idx="10"/>
          </p:nvPr>
        </p:nvSpPr>
        <p:spPr>
          <a:xfrm>
            <a:off x="777240" y="4718304"/>
            <a:ext cx="4443413" cy="576185"/>
          </a:xfrm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99EC3BB-4571-47EE-A5F0-E16F7B4F29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17" y="328239"/>
            <a:ext cx="911679" cy="91167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3D62D0-94AB-439B-AC37-064E8506720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7734" y="472527"/>
            <a:ext cx="3587614" cy="18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60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849" r="15416"/>
          <a:stretch/>
        </p:blipFill>
        <p:spPr>
          <a:xfrm>
            <a:off x="0" y="0"/>
            <a:ext cx="9144000" cy="6364224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467612" y="2368353"/>
            <a:ext cx="345762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91FFC595-1043-FF47-B12D-DE59D6ECDEAF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897F304-D13A-4DA5-B7F7-FF30EFC8C4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307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88" userDrawn="1">
          <p15:clr>
            <a:srgbClr val="FBAE40"/>
          </p15:clr>
        </p15:guide>
        <p15:guide id="2" orient="horz" pos="1968" userDrawn="1">
          <p15:clr>
            <a:srgbClr val="FBAE40"/>
          </p15:clr>
        </p15:guide>
        <p15:guide id="4" userDrawn="1">
          <p15:clr>
            <a:srgbClr val="FBAE40"/>
          </p15:clr>
        </p15:guide>
        <p15:guide id="5" pos="2880" userDrawn="1">
          <p15:clr>
            <a:srgbClr val="FBAE40"/>
          </p15:clr>
        </p15:guide>
        <p15:guide id="6" pos="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14E5CB6-D66B-41F9-83A5-D13DF65813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225" t="12480" b="3239"/>
          <a:stretch/>
        </p:blipFill>
        <p:spPr>
          <a:xfrm flipH="1">
            <a:off x="6010" y="-1"/>
            <a:ext cx="9150022" cy="6364715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467612" y="2368353"/>
            <a:ext cx="345762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91FFC595-1043-FF47-B12D-DE59D6ECDEAF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897F304-D13A-4DA5-B7F7-FF30EFC8C4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1016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88">
          <p15:clr>
            <a:srgbClr val="FBAE40"/>
          </p15:clr>
        </p15:guide>
        <p15:guide id="2" orient="horz" pos="1968">
          <p15:clr>
            <a:srgbClr val="FBAE40"/>
          </p15:clr>
        </p15:guide>
        <p15:guide id="4">
          <p15:clr>
            <a:srgbClr val="FBAE40"/>
          </p15:clr>
        </p15:guide>
        <p15:guide id="5" pos="2880">
          <p15:clr>
            <a:srgbClr val="FBAE40"/>
          </p15:clr>
        </p15:guide>
        <p15:guide id="6" pos="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CF57B6-1B1A-4B8F-9DFF-73A531E5D7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755"/>
            <a:ext cx="9144000" cy="6361823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467612" y="2368353"/>
            <a:ext cx="345762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rgbClr val="FFB6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F1C43492-7E70-499B-AF94-526224C01DA8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A704180-9FB4-409C-B364-B110408FEF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17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456">
          <p15:clr>
            <a:srgbClr val="FBAE40"/>
          </p15:clr>
        </p15:guide>
        <p15:guide id="3" orient="horz" pos="2352">
          <p15:clr>
            <a:srgbClr val="FBAE40"/>
          </p15:clr>
        </p15:guide>
        <p15:guide id="4" orient="horz" pos="148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21C48C-3392-4FDB-9369-6BC17D9CEC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8878"/>
            <a:ext cx="9144000" cy="6370670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467612" y="2368353"/>
            <a:ext cx="345762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9">
            <a:extLst>
              <a:ext uri="{FF2B5EF4-FFF2-40B4-BE49-F238E27FC236}">
                <a16:creationId xmlns:a16="http://schemas.microsoft.com/office/drawing/2014/main" id="{DB4B4D12-AF0C-4D97-9CED-90CB55C54F58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8F72B6D8-B4B8-483C-B007-F56FA2D2A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61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5957E67-98EC-4631-8D21-6B97CCB358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"/>
          <a:stretch/>
        </p:blipFill>
        <p:spPr>
          <a:xfrm>
            <a:off x="0" y="0"/>
            <a:ext cx="9144000" cy="6367263"/>
          </a:xfrm>
          <a:prstGeom prst="rect">
            <a:avLst/>
          </a:prstGeom>
        </p:spPr>
      </p:pic>
      <p:grpSp>
        <p:nvGrpSpPr>
          <p:cNvPr id="20" name="Group 19"/>
          <p:cNvGrpSpPr/>
          <p:nvPr userDrawn="1"/>
        </p:nvGrpSpPr>
        <p:grpSpPr>
          <a:xfrm>
            <a:off x="467612" y="2368353"/>
            <a:ext cx="3457621" cy="3457621"/>
            <a:chOff x="467612" y="2368353"/>
            <a:chExt cx="3457621" cy="345762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5600"/>
              <a:ext cx="2795875" cy="277859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21C002C-853C-D54D-985F-FA80D970FEC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4836" y="4918845"/>
              <a:ext cx="253138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788920" cy="1289304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21792" y="4261104"/>
            <a:ext cx="2788920" cy="457200"/>
          </a:xfrm>
        </p:spPr>
        <p:txBody>
          <a:bodyPr/>
          <a:lstStyle>
            <a:lvl1pPr marL="0" indent="0" algn="l"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9">
            <a:extLst>
              <a:ext uri="{FF2B5EF4-FFF2-40B4-BE49-F238E27FC236}">
                <a16:creationId xmlns:a16="http://schemas.microsoft.com/office/drawing/2014/main" id="{FEEE245A-9698-4A49-A735-5BCF7ABE0A3A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84BA6A4-9923-441F-97B3-3C28313D03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070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88">
          <p15:clr>
            <a:srgbClr val="FBAE40"/>
          </p15:clr>
        </p15:guide>
        <p15:guide id="2" orient="horz" pos="196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BAB23EC-917E-B047-8295-8203CA1ECBFE}"/>
              </a:ext>
            </a:extLst>
          </p:cNvPr>
          <p:cNvGrpSpPr/>
          <p:nvPr userDrawn="1"/>
        </p:nvGrpSpPr>
        <p:grpSpPr>
          <a:xfrm>
            <a:off x="0" y="0"/>
            <a:ext cx="9144000" cy="6366424"/>
            <a:chOff x="1" y="0"/>
            <a:chExt cx="9144000" cy="6366424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622D7C90-AFB1-5842-AE7B-3EE743CC58EE}"/>
                </a:ext>
              </a:extLst>
            </p:cNvPr>
            <p:cNvSpPr/>
            <p:nvPr userDrawn="1"/>
          </p:nvSpPr>
          <p:spPr>
            <a:xfrm>
              <a:off x="720000" y="3962630"/>
              <a:ext cx="8229600" cy="2403794"/>
            </a:xfrm>
            <a:custGeom>
              <a:avLst/>
              <a:gdLst>
                <a:gd name="connsiteX0" fmla="*/ 3062211 w 8229600"/>
                <a:gd name="connsiteY0" fmla="*/ 0 h 2403794"/>
                <a:gd name="connsiteX1" fmla="*/ 8229600 w 8229600"/>
                <a:gd name="connsiteY1" fmla="*/ 2403794 h 2403794"/>
                <a:gd name="connsiteX2" fmla="*/ 0 w 8229600"/>
                <a:gd name="connsiteY2" fmla="*/ 2403794 h 2403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229600" h="2403794">
                  <a:moveTo>
                    <a:pt x="3062211" y="0"/>
                  </a:moveTo>
                  <a:lnTo>
                    <a:pt x="8229600" y="2403794"/>
                  </a:lnTo>
                  <a:lnTo>
                    <a:pt x="0" y="2403794"/>
                  </a:lnTo>
                  <a:close/>
                </a:path>
              </a:pathLst>
            </a:custGeom>
            <a:solidFill>
              <a:srgbClr val="9F2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4F2D842F-70F3-E249-837F-3B31E02390D7}"/>
                </a:ext>
              </a:extLst>
            </p:cNvPr>
            <p:cNvSpPr/>
            <p:nvPr userDrawn="1"/>
          </p:nvSpPr>
          <p:spPr>
            <a:xfrm>
              <a:off x="3782212" y="0"/>
              <a:ext cx="5361789" cy="6366424"/>
            </a:xfrm>
            <a:custGeom>
              <a:avLst/>
              <a:gdLst>
                <a:gd name="connsiteX0" fmla="*/ 5048021 w 5361789"/>
                <a:gd name="connsiteY0" fmla="*/ 0 h 6366424"/>
                <a:gd name="connsiteX1" fmla="*/ 5361789 w 5361789"/>
                <a:gd name="connsiteY1" fmla="*/ 0 h 6366424"/>
                <a:gd name="connsiteX2" fmla="*/ 5361789 w 5361789"/>
                <a:gd name="connsiteY2" fmla="*/ 6366424 h 6366424"/>
                <a:gd name="connsiteX3" fmla="*/ 5167389 w 5361789"/>
                <a:gd name="connsiteY3" fmla="*/ 6366424 h 6366424"/>
                <a:gd name="connsiteX4" fmla="*/ 0 w 5361789"/>
                <a:gd name="connsiteY4" fmla="*/ 3962630 h 6366424"/>
                <a:gd name="connsiteX5" fmla="*/ 5048021 w 5361789"/>
                <a:gd name="connsiteY5" fmla="*/ 0 h 6366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61789" h="6366424">
                  <a:moveTo>
                    <a:pt x="5048021" y="0"/>
                  </a:moveTo>
                  <a:lnTo>
                    <a:pt x="5361789" y="0"/>
                  </a:lnTo>
                  <a:lnTo>
                    <a:pt x="5361789" y="6366424"/>
                  </a:lnTo>
                  <a:lnTo>
                    <a:pt x="5167389" y="6366424"/>
                  </a:lnTo>
                  <a:lnTo>
                    <a:pt x="0" y="3962630"/>
                  </a:lnTo>
                  <a:lnTo>
                    <a:pt x="5048021" y="0"/>
                  </a:lnTo>
                  <a:close/>
                </a:path>
              </a:pathLst>
            </a:custGeom>
            <a:solidFill>
              <a:srgbClr val="E2DF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080FE84-562B-8D4E-8B93-4B4D187CAD16}"/>
                </a:ext>
              </a:extLst>
            </p:cNvPr>
            <p:cNvSpPr/>
            <p:nvPr userDrawn="1"/>
          </p:nvSpPr>
          <p:spPr>
            <a:xfrm>
              <a:off x="1" y="2203200"/>
              <a:ext cx="3782211" cy="4163224"/>
            </a:xfrm>
            <a:custGeom>
              <a:avLst/>
              <a:gdLst>
                <a:gd name="connsiteX0" fmla="*/ 0 w 3782211"/>
                <a:gd name="connsiteY0" fmla="*/ 0 h 4163224"/>
                <a:gd name="connsiteX1" fmla="*/ 3782211 w 3782211"/>
                <a:gd name="connsiteY1" fmla="*/ 1759430 h 4163224"/>
                <a:gd name="connsiteX2" fmla="*/ 720000 w 3782211"/>
                <a:gd name="connsiteY2" fmla="*/ 4163224 h 4163224"/>
                <a:gd name="connsiteX3" fmla="*/ 0 w 3782211"/>
                <a:gd name="connsiteY3" fmla="*/ 4163224 h 4163224"/>
                <a:gd name="connsiteX4" fmla="*/ 0 w 3782211"/>
                <a:gd name="connsiteY4" fmla="*/ 0 h 416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82211" h="4163224">
                  <a:moveTo>
                    <a:pt x="0" y="0"/>
                  </a:moveTo>
                  <a:lnTo>
                    <a:pt x="3782211" y="1759430"/>
                  </a:lnTo>
                  <a:lnTo>
                    <a:pt x="720000" y="4163224"/>
                  </a:lnTo>
                  <a:lnTo>
                    <a:pt x="0" y="4163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6616" y="203829"/>
            <a:ext cx="7315200" cy="914400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 – Divider, 26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6616" y="1252728"/>
            <a:ext cx="5943600" cy="517585"/>
          </a:xfrm>
        </p:spPr>
        <p:txBody>
          <a:bodyPr/>
          <a:lstStyle>
            <a:lvl1pPr marL="0" indent="0" algn="l">
              <a:buNone/>
              <a:defRPr sz="2000" b="1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 – 20 pt., Black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DFDDF79B-EC16-4D64-BB8F-31CA7644D797}"/>
              </a:ext>
            </a:extLst>
          </p:cNvPr>
          <p:cNvSpPr txBox="1">
            <a:spLocks/>
          </p:cNvSpPr>
          <p:nvPr userDrawn="1"/>
        </p:nvSpPr>
        <p:spPr>
          <a:xfrm>
            <a:off x="367912" y="6528816"/>
            <a:ext cx="1554480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McGraw Hill   </a:t>
            </a:r>
            <a:r>
              <a:rPr lang="en-US" sz="900" b="1" spc="0" baseline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9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F049723-BA81-4AC5-BEAA-3E6F13DAD2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6851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7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6616" y="274321"/>
            <a:ext cx="6858000" cy="8229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6616" y="1280160"/>
            <a:ext cx="6858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7033" y="6528815"/>
            <a:ext cx="95861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/>
                </a:solidFill>
              </a:defRPr>
            </a:lvl1pPr>
          </a:lstStyle>
          <a:p>
            <a:fld id="{40BFEAB2-FD83-41F2-9787-AD5D1A1760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E6E250-D1F9-6444-A77C-4DC8C64A97D7}"/>
              </a:ext>
            </a:extLst>
          </p:cNvPr>
          <p:cNvSpPr/>
          <p:nvPr userDrawn="1"/>
        </p:nvSpPr>
        <p:spPr>
          <a:xfrm>
            <a:off x="0" y="6367263"/>
            <a:ext cx="9144000" cy="545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A8145CF-2FEC-4A08-842F-42FF880BED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35540" y="6528816"/>
            <a:ext cx="54864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882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0" r:id="rId2"/>
    <p:sldLayoutId id="2147483663" r:id="rId3"/>
    <p:sldLayoutId id="2147483667" r:id="rId4"/>
    <p:sldLayoutId id="2147483713" r:id="rId5"/>
    <p:sldLayoutId id="2147483709" r:id="rId6"/>
    <p:sldLayoutId id="2147483711" r:id="rId7"/>
    <p:sldLayoutId id="2147483712" r:id="rId8"/>
    <p:sldLayoutId id="2147483668" r:id="rId9"/>
    <p:sldLayoutId id="2147483662" r:id="rId10"/>
    <p:sldLayoutId id="2147483665" r:id="rId11"/>
    <p:sldLayoutId id="2147483666" r:id="rId12"/>
    <p:sldLayoutId id="2147483671" r:id="rId13"/>
    <p:sldLayoutId id="2147483669" r:id="rId14"/>
    <p:sldLayoutId id="2147483676" r:id="rId15"/>
    <p:sldLayoutId id="214748367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30188" indent="-228600" algn="l" defTabSz="914400" rtl="0" eaLnBrk="1" latinLnBrk="0" hangingPunct="1">
        <a:lnSpc>
          <a:spcPct val="100000"/>
        </a:lnSpc>
        <a:spcBef>
          <a:spcPts val="800"/>
        </a:spcBef>
        <a:buClrTx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460375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455613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59" userDrawn="1">
          <p15:clr>
            <a:srgbClr val="F26B43"/>
          </p15:clr>
        </p15:guide>
        <p15:guide id="2" orient="horz" pos="360" userDrawn="1">
          <p15:clr>
            <a:srgbClr val="F26B43"/>
          </p15:clr>
        </p15:guide>
        <p15:guide id="5" pos="2880" userDrawn="1">
          <p15:clr>
            <a:srgbClr val="F26B43"/>
          </p15:clr>
        </p15:guide>
        <p15:guide id="6" pos="288" userDrawn="1">
          <p15:clr>
            <a:srgbClr val="F26B43"/>
          </p15:clr>
        </p15:guide>
        <p15:guide id="7" pos="5472" userDrawn="1">
          <p15:clr>
            <a:srgbClr val="F26B43"/>
          </p15:clr>
        </p15:guide>
        <p15:guide id="9" orient="horz" pos="4211" userDrawn="1">
          <p15:clr>
            <a:srgbClr val="F26B43"/>
          </p15:clr>
        </p15:guide>
        <p15:guide id="10" pos="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1792" y="3008376"/>
            <a:ext cx="2857388" cy="1289304"/>
          </a:xfrm>
        </p:spPr>
        <p:txBody>
          <a:bodyPr/>
          <a:lstStyle/>
          <a:p>
            <a:r>
              <a:rPr lang="en-US" dirty="0">
                <a:solidFill>
                  <a:srgbClr val="FFB600"/>
                </a:solidFill>
              </a:rPr>
              <a:t>Chapter 10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1792" y="4297680"/>
            <a:ext cx="2788920" cy="457200"/>
          </a:xfrm>
        </p:spPr>
        <p:txBody>
          <a:bodyPr/>
          <a:lstStyle/>
          <a:p>
            <a:r>
              <a:rPr lang="en-US" dirty="0"/>
              <a:t>Project Analysis and Evaluation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0" dirty="0"/>
              <a:t>Hillier, Fundamentals of Corporate Finance 4e</a:t>
            </a:r>
          </a:p>
        </p:txBody>
      </p:sp>
    </p:spTree>
    <p:extLst>
      <p:ext uri="{BB962C8B-B14F-4D97-AF65-F5344CB8AC3E}">
        <p14:creationId xmlns:p14="http://schemas.microsoft.com/office/powerpoint/2010/main" val="2488246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1121D-453F-104B-895B-BC4B2E3B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 Study – Sensitivity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BCF9C-F5E4-6749-BE7D-2F3ACCFCA2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D11F1-6604-9544-9634-805FDA5533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12CF02-9A3A-0840-A334-307EA50BA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5" y="1029136"/>
            <a:ext cx="7432029" cy="145766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E3366E4F-F5A2-6D4D-9136-403063B233B1}"/>
              </a:ext>
            </a:extLst>
          </p:cNvPr>
          <p:cNvGrpSpPr/>
          <p:nvPr/>
        </p:nvGrpSpPr>
        <p:grpSpPr>
          <a:xfrm>
            <a:off x="434102" y="2649807"/>
            <a:ext cx="2941061" cy="3290311"/>
            <a:chOff x="430864" y="359"/>
            <a:chExt cx="5174002" cy="3068240"/>
          </a:xfrm>
          <a:solidFill>
            <a:srgbClr val="FF0000"/>
          </a:solidFill>
          <a:scene3d>
            <a:camera prst="orthographicFront"/>
            <a:lightRig rig="flat" dir="t"/>
          </a:scene3d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94E1D70-E09D-D543-A3B0-6BCAD64A67EA}"/>
                </a:ext>
              </a:extLst>
            </p:cNvPr>
            <p:cNvSpPr/>
            <p:nvPr/>
          </p:nvSpPr>
          <p:spPr>
            <a:xfrm>
              <a:off x="430864" y="359"/>
              <a:ext cx="5113734" cy="3068240"/>
            </a:xfrm>
            <a:prstGeom prst="rect">
              <a:avLst/>
            </a:prstGeom>
            <a:grpFill/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7F11B90-C6E8-2841-9315-DB2EF1DCC62E}"/>
                </a:ext>
              </a:extLst>
            </p:cNvPr>
            <p:cNvSpPr/>
            <p:nvPr/>
          </p:nvSpPr>
          <p:spPr>
            <a:xfrm>
              <a:off x="491132" y="359"/>
              <a:ext cx="5113734" cy="3068240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190500" tIns="190500" rIns="190500" bIns="190500" numCol="1" spcCol="1270" anchor="ctr" anchorCtr="0">
              <a:noAutofit/>
            </a:bodyPr>
            <a:lstStyle/>
            <a:p>
              <a:pPr lvl="0" algn="ctr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4000" kern="1200" dirty="0">
                  <a:solidFill>
                    <a:schemeClr val="bg1"/>
                  </a:solidFill>
                </a:rPr>
                <a:t>Freeze Everything except Fixed Costs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516E33BA-625B-2C4B-B428-0A9FCA87A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3306" y="2614975"/>
            <a:ext cx="3668796" cy="2136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609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1CB4B-B6DE-CD42-88BD-728DFB2671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Break-Even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83EED5-F887-BE4A-BF02-9B9D91A97B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AEA28-0184-1F4D-B544-A255BDE47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676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B8F48-1D4F-4D4F-AB2C-64ED8B086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Costs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66541C-6744-9546-A95C-6F1958187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A69E1-AD29-8B48-B2C4-1D788941BB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09166D0-6D91-9F45-AE4A-6B3F238E31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7546053"/>
              </p:ext>
            </p:extLst>
          </p:nvPr>
        </p:nvGraphicFramePr>
        <p:xfrm>
          <a:off x="356616" y="1396999"/>
          <a:ext cx="7263384" cy="4692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4678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33B436-E139-B148-9699-D4C9153DE5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D47626-8165-194F-85C4-C28EE86D3E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A815CECD-C163-0B4A-8E5F-CC0EF1281F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0861109"/>
              </p:ext>
            </p:extLst>
          </p:nvPr>
        </p:nvGraphicFramePr>
        <p:xfrm>
          <a:off x="253783" y="1077912"/>
          <a:ext cx="8610600" cy="4829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2824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4216" y="3492500"/>
            <a:ext cx="8610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dirty="0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89" y="835025"/>
            <a:ext cx="6348798" cy="531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CC47BBB-7495-4E25-8D78-0AD58EC2A3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E01D9A-A7C6-4A3E-92CF-65C627CC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084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066800" y="0"/>
            <a:ext cx="8077200" cy="688975"/>
          </a:xfrm>
          <a:prstGeom prst="rect">
            <a:avLst/>
          </a:prstGeom>
          <a:noFill/>
        </p:spPr>
        <p:txBody>
          <a:bodyPr lIns="0" tIns="0" rIns="0" bIns="0" anchor="ctr" anchorCtr="0">
            <a:norm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rgbClr val="C30C20"/>
                </a:solidFill>
                <a:latin typeface="Calibri"/>
                <a:ea typeface="+mj-ea"/>
                <a:cs typeface="Arial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0000"/>
                </a:solidFill>
                <a:latin typeface="Arial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0000"/>
                </a:solidFill>
                <a:latin typeface="Arial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0000"/>
                </a:solidFill>
                <a:latin typeface="Arial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0000"/>
                </a:solidFill>
                <a:latin typeface="Arial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0000"/>
                </a:solidFill>
                <a:latin typeface="Arial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0000"/>
                </a:solidFill>
                <a:latin typeface="Arial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0000"/>
                </a:solidFill>
                <a:latin typeface="Arial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0000"/>
                </a:solidFill>
                <a:latin typeface="Arial" pitchFamily="34" charset="0"/>
              </a:defRPr>
            </a:lvl9pPr>
          </a:lstStyle>
          <a:p>
            <a:r>
              <a:rPr lang="en-US" b="0" dirty="0">
                <a:solidFill>
                  <a:schemeClr val="bg1"/>
                </a:solidFill>
                <a:latin typeface="Cambria" panose="02040503050406030204" pitchFamily="18" charset="0"/>
              </a:rPr>
              <a:t>Break-Even Analysis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4216" y="3492500"/>
            <a:ext cx="8610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dirty="0"/>
          </a:p>
        </p:txBody>
      </p:sp>
      <p:graphicFrame>
        <p:nvGraphicFramePr>
          <p:cNvPr id="8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3488800"/>
              </p:ext>
            </p:extLst>
          </p:nvPr>
        </p:nvGraphicFramePr>
        <p:xfrm>
          <a:off x="38100" y="936625"/>
          <a:ext cx="8991600" cy="51370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4B9A46-FC8D-4BCE-A83E-F36CB4F895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E81A3E-4B30-4FF4-ABAD-A53215C090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031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E9598-79A5-D041-B03C-3DDB11BE8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Marginal or Incremental Costs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B2624A-B868-4440-991A-EBF454B8F9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43730-BEDC-2648-B141-5EE147DFD3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9ABF4A1-B215-1745-8E1A-B2283150AB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5721226"/>
              </p:ext>
            </p:extLst>
          </p:nvPr>
        </p:nvGraphicFramePr>
        <p:xfrm>
          <a:off x="826851" y="1152727"/>
          <a:ext cx="7490298" cy="45525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59287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8413E3-8F0C-DE4D-ADC2-390D3B2275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34A01-D9AC-1D48-8035-3D44FB2D1C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B9F8465-682F-C54F-BC33-F3D724974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23" y="864140"/>
            <a:ext cx="6876636" cy="4870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5984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1024B-C1B0-F449-8D0E-BE245637E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Accounting Break-Even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F2694-F920-F849-B5E8-86F7C0E5A9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FA783-D854-5942-A2A4-B9DA4C4E36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0090BD7-DBC2-9346-81BA-767AA2515360}"/>
              </a:ext>
            </a:extLst>
          </p:cNvPr>
          <p:cNvGrpSpPr/>
          <p:nvPr/>
        </p:nvGrpSpPr>
        <p:grpSpPr>
          <a:xfrm>
            <a:off x="550924" y="1040892"/>
            <a:ext cx="8279792" cy="4943337"/>
            <a:chOff x="27729" y="-178817"/>
            <a:chExt cx="8769118" cy="5289277"/>
          </a:xfrm>
          <a:solidFill>
            <a:schemeClr val="accent1"/>
          </a:solidFill>
          <a:scene3d>
            <a:camera prst="orthographicFront"/>
            <a:lightRig rig="flat" dir="t"/>
          </a:scene3d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EC2470A-9BCC-9240-8D10-92F97859D4E2}"/>
                </a:ext>
              </a:extLst>
            </p:cNvPr>
            <p:cNvSpPr/>
            <p:nvPr/>
          </p:nvSpPr>
          <p:spPr>
            <a:xfrm>
              <a:off x="279414" y="0"/>
              <a:ext cx="8517433" cy="5110460"/>
            </a:xfrm>
            <a:prstGeom prst="rect">
              <a:avLst/>
            </a:prstGeom>
            <a:grpFill/>
            <a:ln>
              <a:noFill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  <a:sp3d prstMaterial="dkEdge">
              <a:bevelT w="8200" h="38100"/>
            </a:sp3d>
          </p:spPr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E5F3FF-EBAB-5343-9C01-EF19B3D709DD}"/>
                </a:ext>
              </a:extLst>
            </p:cNvPr>
            <p:cNvSpPr/>
            <p:nvPr/>
          </p:nvSpPr>
          <p:spPr>
            <a:xfrm>
              <a:off x="27729" y="-178817"/>
              <a:ext cx="8517433" cy="5110460"/>
            </a:xfrm>
            <a:prstGeom prst="rect">
              <a:avLst/>
            </a:prstGeom>
            <a:grpFill/>
            <a:ln>
              <a:noFill/>
            </a:ln>
            <a:effectLst/>
            <a:sp3d/>
          </p:spPr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marL="0" marR="0" lvl="0" indent="0" algn="ctr" defTabSz="28892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Accounting Break-Even</a:t>
              </a:r>
            </a:p>
            <a:p>
              <a:pPr marL="0" marR="0" lvl="0" indent="0" algn="ctr" defTabSz="288925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The sales level that results in zero project net income.</a:t>
              </a:r>
              <a:endParaRPr kumimoji="0" lang="en-GB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06020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3D38D-8647-C143-9A1F-3ACC6FDFD1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6A911-BE30-BA49-A369-8D10EE00D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pic>
        <p:nvPicPr>
          <p:cNvPr id="6" name="Picture 2" descr="E:\FoCF\Amy GIF Files\hil49777_ch10\hiL49777_1004.gif">
            <a:extLst>
              <a:ext uri="{FF2B5EF4-FFF2-40B4-BE49-F238E27FC236}">
                <a16:creationId xmlns:a16="http://schemas.microsoft.com/office/drawing/2014/main" id="{A79258D1-3373-194A-A668-9FD0F5F27F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87" y="797892"/>
            <a:ext cx="6248400" cy="4869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280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04B28-274F-7246-9867-5393E8793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Chapter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DBB33B-35E8-2B4B-8240-BE6D63EAD7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87ED7-649B-194D-AB54-6846F4215D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5CB5BC65-4F49-4444-B55E-B06F81F911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7025506"/>
              </p:ext>
            </p:extLst>
          </p:nvPr>
        </p:nvGraphicFramePr>
        <p:xfrm>
          <a:off x="355600" y="990599"/>
          <a:ext cx="8412480" cy="5099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4308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1B300-716E-2F45-ABCB-BD50004F37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Operating Cash Flow, Sales Volume and Break-Even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78276E-9B94-4020-8FBE-020C6A8B07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AC9C7-E78F-425E-A624-AEFDADB297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8264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469F5-9145-EF48-BA6F-9A38E9876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Accounting Break-Even: A Closer Look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C5E165-C6F6-9948-BBB3-E53C58A411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A4D29-515D-E14A-BEE1-9A378FC4E5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254371-297F-7446-8B48-63A259572634}"/>
              </a:ext>
            </a:extLst>
          </p:cNvPr>
          <p:cNvSpPr/>
          <p:nvPr/>
        </p:nvSpPr>
        <p:spPr>
          <a:xfrm>
            <a:off x="254216" y="945243"/>
            <a:ext cx="8813584" cy="4296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fontAlgn="base">
              <a:spcBef>
                <a:spcPct val="0"/>
              </a:spcBef>
              <a:spcAft>
                <a:spcPct val="40000"/>
              </a:spcAft>
            </a:pPr>
            <a:endParaRPr lang="en-GB" sz="1000" kern="0" dirty="0">
              <a:solidFill>
                <a:srgbClr val="000005"/>
              </a:solidFill>
              <a:latin typeface="Arial"/>
            </a:endParaRPr>
          </a:p>
          <a:p>
            <a:pPr marL="342900" lvl="0" indent="-342900" fontAlgn="base">
              <a:spcBef>
                <a:spcPct val="0"/>
              </a:spcBef>
              <a:spcAft>
                <a:spcPct val="40000"/>
              </a:spcAft>
            </a:pPr>
            <a:r>
              <a:rPr lang="en-GB" sz="2400" kern="0" dirty="0">
                <a:solidFill>
                  <a:srgbClr val="000005"/>
                </a:solidFill>
                <a:latin typeface="Arial"/>
              </a:rPr>
              <a:t>Variables:</a:t>
            </a:r>
            <a:r>
              <a:rPr lang="en-US" sz="2400" i="1" kern="0" dirty="0">
                <a:solidFill>
                  <a:srgbClr val="000005"/>
                </a:solidFill>
                <a:latin typeface="Arial"/>
              </a:rPr>
              <a:t>	P</a:t>
            </a:r>
            <a:r>
              <a:rPr lang="en-US" sz="2400" kern="0" dirty="0">
                <a:solidFill>
                  <a:srgbClr val="000005"/>
                </a:solidFill>
                <a:latin typeface="Arial"/>
              </a:rPr>
              <a:t> = Selling price per unit</a:t>
            </a:r>
            <a:endParaRPr lang="en-GB" sz="2400" kern="0" dirty="0">
              <a:solidFill>
                <a:srgbClr val="000005"/>
              </a:solidFill>
              <a:latin typeface="Arial"/>
            </a:endParaRPr>
          </a:p>
          <a:p>
            <a:pPr marL="342900" lvl="0" indent="-342900" fontAlgn="base">
              <a:spcBef>
                <a:spcPct val="0"/>
              </a:spcBef>
              <a:spcAft>
                <a:spcPct val="40000"/>
              </a:spcAft>
            </a:pPr>
            <a:r>
              <a:rPr lang="en-US" sz="2400" i="1" kern="0" dirty="0">
                <a:solidFill>
                  <a:srgbClr val="000005"/>
                </a:solidFill>
                <a:latin typeface="Arial"/>
              </a:rPr>
              <a:t>			v</a:t>
            </a:r>
            <a:r>
              <a:rPr lang="en-US" sz="2400" kern="0" dirty="0">
                <a:solidFill>
                  <a:srgbClr val="000005"/>
                </a:solidFill>
                <a:latin typeface="Arial"/>
              </a:rPr>
              <a:t> = Variable cost per unit</a:t>
            </a:r>
            <a:endParaRPr lang="en-GB" sz="2400" kern="0" dirty="0">
              <a:solidFill>
                <a:srgbClr val="000005"/>
              </a:solidFill>
              <a:latin typeface="Arial"/>
            </a:endParaRPr>
          </a:p>
          <a:p>
            <a:pPr marL="342900" lvl="0" indent="-342900" fontAlgn="base">
              <a:spcBef>
                <a:spcPct val="0"/>
              </a:spcBef>
              <a:spcAft>
                <a:spcPct val="40000"/>
              </a:spcAft>
            </a:pPr>
            <a:r>
              <a:rPr lang="en-US" sz="2400" i="1" kern="0" dirty="0">
                <a:solidFill>
                  <a:srgbClr val="000005"/>
                </a:solidFill>
                <a:latin typeface="Arial"/>
              </a:rPr>
              <a:t>			Q</a:t>
            </a:r>
            <a:r>
              <a:rPr lang="en-US" sz="2400" kern="0" dirty="0">
                <a:solidFill>
                  <a:srgbClr val="000005"/>
                </a:solidFill>
                <a:latin typeface="Arial"/>
              </a:rPr>
              <a:t> = Total units sold</a:t>
            </a:r>
            <a:endParaRPr lang="en-GB" sz="2400" kern="0" dirty="0">
              <a:solidFill>
                <a:srgbClr val="000005"/>
              </a:solidFill>
              <a:latin typeface="Arial"/>
            </a:endParaRPr>
          </a:p>
          <a:p>
            <a:pPr marL="342900" lvl="0" indent="-342900" fontAlgn="base">
              <a:spcBef>
                <a:spcPct val="0"/>
              </a:spcBef>
              <a:spcAft>
                <a:spcPct val="40000"/>
              </a:spcAft>
            </a:pPr>
            <a:r>
              <a:rPr lang="en-US" sz="2400" i="1" kern="0" dirty="0">
                <a:solidFill>
                  <a:srgbClr val="000005"/>
                </a:solidFill>
                <a:latin typeface="Arial"/>
              </a:rPr>
              <a:t>			S</a:t>
            </a:r>
            <a:r>
              <a:rPr lang="en-US" sz="2400" kern="0" dirty="0">
                <a:solidFill>
                  <a:srgbClr val="000005"/>
                </a:solidFill>
                <a:latin typeface="Arial"/>
              </a:rPr>
              <a:t> = Total sales = </a:t>
            </a:r>
            <a:r>
              <a:rPr lang="en-US" sz="2400" i="1" kern="0" dirty="0">
                <a:solidFill>
                  <a:srgbClr val="000005"/>
                </a:solidFill>
                <a:latin typeface="Arial"/>
              </a:rPr>
              <a:t>P</a:t>
            </a:r>
            <a:r>
              <a:rPr lang="en-US" sz="2400" kern="0" dirty="0">
                <a:solidFill>
                  <a:srgbClr val="000005"/>
                </a:solidFill>
                <a:latin typeface="Arial"/>
              </a:rPr>
              <a:t> </a:t>
            </a:r>
            <a:r>
              <a:rPr lang="en-US" sz="2400" kern="0" dirty="0">
                <a:solidFill>
                  <a:srgbClr val="000005"/>
                </a:solidFill>
                <a:latin typeface="Arial"/>
                <a:sym typeface="Symbol"/>
              </a:rPr>
              <a:t>x</a:t>
            </a:r>
            <a:r>
              <a:rPr lang="en-US" sz="2400" kern="0" dirty="0">
                <a:solidFill>
                  <a:srgbClr val="000005"/>
                </a:solidFill>
                <a:latin typeface="Arial"/>
              </a:rPr>
              <a:t> </a:t>
            </a:r>
            <a:r>
              <a:rPr lang="en-US" sz="2400" i="1" kern="0" dirty="0">
                <a:solidFill>
                  <a:srgbClr val="000005"/>
                </a:solidFill>
                <a:latin typeface="Arial"/>
              </a:rPr>
              <a:t>Q</a:t>
            </a:r>
            <a:endParaRPr lang="en-GB" sz="2400" kern="0" dirty="0">
              <a:solidFill>
                <a:srgbClr val="000005"/>
              </a:solidFill>
              <a:latin typeface="Arial"/>
            </a:endParaRPr>
          </a:p>
          <a:p>
            <a:pPr marL="342900" lvl="0" indent="-342900" fontAlgn="base">
              <a:spcBef>
                <a:spcPct val="0"/>
              </a:spcBef>
              <a:spcAft>
                <a:spcPct val="40000"/>
              </a:spcAft>
            </a:pPr>
            <a:r>
              <a:rPr lang="en-US" sz="2400" kern="0" dirty="0">
                <a:solidFill>
                  <a:srgbClr val="000005"/>
                </a:solidFill>
                <a:latin typeface="Arial"/>
              </a:rPr>
              <a:t>			VC = Total variable costs = </a:t>
            </a:r>
            <a:r>
              <a:rPr lang="en-US" sz="2400" i="1" kern="0" dirty="0">
                <a:solidFill>
                  <a:srgbClr val="000005"/>
                </a:solidFill>
                <a:latin typeface="Arial"/>
              </a:rPr>
              <a:t>v</a:t>
            </a:r>
            <a:r>
              <a:rPr lang="en-US" sz="2400" kern="0" dirty="0">
                <a:solidFill>
                  <a:srgbClr val="000005"/>
                </a:solidFill>
                <a:latin typeface="Arial"/>
              </a:rPr>
              <a:t> </a:t>
            </a:r>
            <a:r>
              <a:rPr lang="en-US" sz="2400" kern="0" dirty="0">
                <a:solidFill>
                  <a:srgbClr val="000005"/>
                </a:solidFill>
                <a:latin typeface="Arial"/>
                <a:sym typeface="Symbol"/>
              </a:rPr>
              <a:t>x</a:t>
            </a:r>
            <a:r>
              <a:rPr lang="en-US" sz="2400" kern="0" dirty="0">
                <a:solidFill>
                  <a:srgbClr val="000005"/>
                </a:solidFill>
                <a:latin typeface="Arial"/>
              </a:rPr>
              <a:t> </a:t>
            </a:r>
            <a:r>
              <a:rPr lang="en-US" sz="2400" i="1" kern="0" dirty="0">
                <a:solidFill>
                  <a:srgbClr val="000005"/>
                </a:solidFill>
                <a:latin typeface="Arial"/>
              </a:rPr>
              <a:t>Q </a:t>
            </a:r>
            <a:endParaRPr lang="en-GB" sz="2400" kern="0" dirty="0">
              <a:solidFill>
                <a:srgbClr val="000005"/>
              </a:solidFill>
              <a:latin typeface="Arial"/>
            </a:endParaRPr>
          </a:p>
          <a:p>
            <a:pPr marL="342900" lvl="0" indent="-342900" fontAlgn="base">
              <a:spcBef>
                <a:spcPct val="0"/>
              </a:spcBef>
              <a:spcAft>
                <a:spcPct val="40000"/>
              </a:spcAft>
            </a:pPr>
            <a:r>
              <a:rPr lang="en-US" sz="2400" kern="0" dirty="0">
                <a:solidFill>
                  <a:srgbClr val="000005"/>
                </a:solidFill>
                <a:latin typeface="Arial"/>
              </a:rPr>
              <a:t>			FC = Fixed costs</a:t>
            </a:r>
            <a:endParaRPr lang="en-GB" sz="2400" kern="0" dirty="0">
              <a:solidFill>
                <a:srgbClr val="000005"/>
              </a:solidFill>
              <a:latin typeface="Arial"/>
            </a:endParaRPr>
          </a:p>
          <a:p>
            <a:pPr marL="342900" lvl="0" indent="-342900" fontAlgn="base">
              <a:spcBef>
                <a:spcPct val="0"/>
              </a:spcBef>
              <a:spcAft>
                <a:spcPct val="40000"/>
              </a:spcAft>
            </a:pPr>
            <a:r>
              <a:rPr lang="en-US" sz="2400" i="1" kern="0" dirty="0">
                <a:solidFill>
                  <a:srgbClr val="000005"/>
                </a:solidFill>
                <a:latin typeface="Arial"/>
              </a:rPr>
              <a:t>			D</a:t>
            </a:r>
            <a:r>
              <a:rPr lang="en-US" sz="2400" kern="0" dirty="0">
                <a:solidFill>
                  <a:srgbClr val="000005"/>
                </a:solidFill>
                <a:latin typeface="Arial"/>
              </a:rPr>
              <a:t> = Depreciation</a:t>
            </a:r>
            <a:endParaRPr lang="en-GB" sz="2400" kern="0" dirty="0">
              <a:solidFill>
                <a:srgbClr val="000005"/>
              </a:solidFill>
              <a:latin typeface="Arial"/>
            </a:endParaRPr>
          </a:p>
          <a:p>
            <a:pPr marL="342900" lvl="0" indent="-342900" fontAlgn="base">
              <a:spcBef>
                <a:spcPct val="0"/>
              </a:spcBef>
              <a:spcAft>
                <a:spcPct val="40000"/>
              </a:spcAft>
            </a:pPr>
            <a:r>
              <a:rPr lang="en-US" sz="2400" i="1" kern="0" dirty="0">
                <a:solidFill>
                  <a:srgbClr val="000005"/>
                </a:solidFill>
                <a:latin typeface="Arial"/>
              </a:rPr>
              <a:t>			T</a:t>
            </a:r>
            <a:r>
              <a:rPr lang="en-US" sz="2400" kern="0" dirty="0">
                <a:solidFill>
                  <a:srgbClr val="000005"/>
                </a:solidFill>
                <a:latin typeface="Arial"/>
              </a:rPr>
              <a:t> = Tax rate</a:t>
            </a:r>
            <a:endParaRPr lang="en-GB" sz="2400" kern="0" dirty="0">
              <a:solidFill>
                <a:srgbClr val="000005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03876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5993C-A772-7743-ADA0-A0FEC932B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Accounting Break-Even and Cash 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31AEE-0B4E-7042-B467-261E5F9EB5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78D4D-2D3E-9A42-9816-DB49B70E4C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61AD7E-5A4F-C14A-A238-C85A9E461DEA}"/>
              </a:ext>
            </a:extLst>
          </p:cNvPr>
          <p:cNvSpPr txBox="1"/>
          <p:nvPr/>
        </p:nvSpPr>
        <p:spPr>
          <a:xfrm>
            <a:off x="254216" y="1066800"/>
            <a:ext cx="7391724" cy="2385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Accounting Break-Even and Cash Flow</a:t>
            </a:r>
          </a:p>
          <a:p>
            <a:r>
              <a:rPr lang="en-GB" sz="2800" dirty="0"/>
              <a:t>A project’s operating cash flow, OCF, can be written as:</a:t>
            </a:r>
          </a:p>
          <a:p>
            <a:endParaRPr lang="en-GB" sz="900" dirty="0"/>
          </a:p>
          <a:p>
            <a:r>
              <a:rPr lang="en-GB" sz="2800" b="1" dirty="0"/>
              <a:t>OCF = EBIT + Depreciation + Taxes</a:t>
            </a:r>
          </a:p>
          <a:p>
            <a:endParaRPr lang="en-GB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0EE348-EB30-1D4D-B030-EE3F3F892AA4}"/>
              </a:ext>
            </a:extLst>
          </p:cNvPr>
          <p:cNvSpPr txBox="1"/>
          <p:nvPr/>
        </p:nvSpPr>
        <p:spPr>
          <a:xfrm>
            <a:off x="254216" y="3456261"/>
            <a:ext cx="7597678" cy="2385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Sales Volume and OCF</a:t>
            </a:r>
          </a:p>
          <a:p>
            <a:r>
              <a:rPr lang="en-GB" sz="2800" dirty="0"/>
              <a:t>Ignoring taxes a project’s operating cash flow, OCF, can be written as EBIT plus depreciation:</a:t>
            </a:r>
          </a:p>
          <a:p>
            <a:endParaRPr lang="en-GB" sz="900" dirty="0"/>
          </a:p>
          <a:p>
            <a:r>
              <a:rPr lang="en-GB" sz="2800" b="1" dirty="0"/>
              <a:t>OCF 	= [(</a:t>
            </a:r>
            <a:r>
              <a:rPr lang="en-GB" sz="2800" b="1" i="1" dirty="0"/>
              <a:t>P</a:t>
            </a:r>
            <a:r>
              <a:rPr lang="en-GB" sz="2800" b="1" dirty="0"/>
              <a:t> – </a:t>
            </a:r>
            <a:r>
              <a:rPr lang="en-GB" sz="2800" b="1" i="1" dirty="0"/>
              <a:t>v</a:t>
            </a:r>
            <a:r>
              <a:rPr lang="en-GB" sz="2800" b="1" dirty="0"/>
              <a:t>)] x </a:t>
            </a:r>
            <a:r>
              <a:rPr lang="en-GB" sz="2800" b="1" i="1" dirty="0"/>
              <a:t>Q </a:t>
            </a:r>
            <a:r>
              <a:rPr lang="en-GB" sz="2800" b="1" dirty="0"/>
              <a:t>– FC – </a:t>
            </a:r>
            <a:r>
              <a:rPr lang="en-GB" sz="2800" b="1" i="1" dirty="0"/>
              <a:t>D</a:t>
            </a:r>
            <a:r>
              <a:rPr lang="en-GB" sz="2800" b="1" dirty="0"/>
              <a:t>] + </a:t>
            </a:r>
            <a:r>
              <a:rPr lang="en-GB" sz="2800" b="1" i="1" dirty="0"/>
              <a:t>D</a:t>
            </a:r>
          </a:p>
          <a:p>
            <a:r>
              <a:rPr lang="en-GB" sz="2800" b="1" dirty="0"/>
              <a:t>	= (</a:t>
            </a:r>
            <a:r>
              <a:rPr lang="en-GB" sz="2800" b="1" i="1" dirty="0"/>
              <a:t>P</a:t>
            </a:r>
            <a:r>
              <a:rPr lang="en-GB" sz="2800" b="1" dirty="0"/>
              <a:t> – </a:t>
            </a:r>
            <a:r>
              <a:rPr lang="en-GB" sz="2800" b="1" i="1" dirty="0"/>
              <a:t>v</a:t>
            </a:r>
            <a:r>
              <a:rPr lang="en-GB" sz="2800" b="1" dirty="0"/>
              <a:t>) x </a:t>
            </a:r>
            <a:r>
              <a:rPr lang="en-GB" sz="2800" b="1" i="1" dirty="0"/>
              <a:t>Q</a:t>
            </a:r>
            <a:r>
              <a:rPr lang="en-GB" sz="2800" b="1" dirty="0"/>
              <a:t> - FC </a:t>
            </a:r>
          </a:p>
        </p:txBody>
      </p:sp>
    </p:spTree>
    <p:extLst>
      <p:ext uri="{BB962C8B-B14F-4D97-AF65-F5344CB8AC3E}">
        <p14:creationId xmlns:p14="http://schemas.microsoft.com/office/powerpoint/2010/main" val="34209777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F17E9-698C-0B45-B44F-958285956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Cash Flow, Accounting and Financial Break-Even Points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1881D7-34E2-5B47-AE48-AA35A2A134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0BE7B-904C-A343-99CF-097CDAF03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D9EB71-2BCB-584D-96C0-8C106A179A2E}"/>
              </a:ext>
            </a:extLst>
          </p:cNvPr>
          <p:cNvSpPr txBox="1"/>
          <p:nvPr/>
        </p:nvSpPr>
        <p:spPr>
          <a:xfrm>
            <a:off x="356615" y="1310081"/>
            <a:ext cx="737680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We know the relationship between OCF and sales volume ignoring taxes is: </a:t>
            </a:r>
          </a:p>
          <a:p>
            <a:r>
              <a:rPr lang="en-GB" sz="2800" b="1" dirty="0"/>
              <a:t>		OCF = (</a:t>
            </a:r>
            <a:r>
              <a:rPr lang="en-GB" sz="2800" b="1" i="1" dirty="0"/>
              <a:t>P</a:t>
            </a:r>
            <a:r>
              <a:rPr lang="en-GB" sz="2800" b="1" dirty="0"/>
              <a:t> – </a:t>
            </a:r>
            <a:r>
              <a:rPr lang="en-GB" sz="2800" b="1" i="1" dirty="0"/>
              <a:t>v</a:t>
            </a:r>
            <a:r>
              <a:rPr lang="en-GB" sz="2800" b="1" dirty="0"/>
              <a:t>) x </a:t>
            </a:r>
            <a:r>
              <a:rPr lang="en-GB" sz="2800" b="1" i="1" dirty="0"/>
              <a:t>Q</a:t>
            </a:r>
            <a:r>
              <a:rPr lang="en-GB" sz="2800" b="1" dirty="0"/>
              <a:t> - FC </a:t>
            </a:r>
          </a:p>
          <a:p>
            <a:endParaRPr lang="en-GB" sz="1000" dirty="0"/>
          </a:p>
          <a:p>
            <a:r>
              <a:rPr lang="en-GB" sz="2800" dirty="0"/>
              <a:t>If we rearrange and solve for </a:t>
            </a:r>
            <a:r>
              <a:rPr lang="en-GB" sz="2800" i="1" dirty="0"/>
              <a:t>Q</a:t>
            </a:r>
            <a:r>
              <a:rPr lang="en-GB" sz="2800" dirty="0"/>
              <a:t> we get:</a:t>
            </a:r>
          </a:p>
          <a:p>
            <a:r>
              <a:rPr lang="en-GB" sz="2800" b="1" i="1" dirty="0"/>
              <a:t>		Q</a:t>
            </a:r>
            <a:r>
              <a:rPr lang="en-GB" sz="2800" b="1" dirty="0"/>
              <a:t> = </a:t>
            </a:r>
            <a:r>
              <a:rPr lang="en-GB" sz="2800" b="1" u="sng" dirty="0"/>
              <a:t>FC + OCF</a:t>
            </a:r>
          </a:p>
          <a:p>
            <a:r>
              <a:rPr lang="en-GB" sz="2800" b="1" dirty="0"/>
              <a:t>			</a:t>
            </a:r>
            <a:r>
              <a:rPr lang="en-GB" sz="2800" b="1" i="1" dirty="0"/>
              <a:t>P</a:t>
            </a:r>
            <a:r>
              <a:rPr lang="en-GB" sz="2800" b="1" dirty="0"/>
              <a:t> – </a:t>
            </a:r>
            <a:r>
              <a:rPr lang="en-GB" sz="2800" b="1" i="1" dirty="0"/>
              <a:t>v</a:t>
            </a:r>
            <a:r>
              <a:rPr lang="en-GB" sz="2800" b="1" dirty="0"/>
              <a:t> </a:t>
            </a:r>
          </a:p>
          <a:p>
            <a:endParaRPr lang="en-GB" sz="1000" dirty="0"/>
          </a:p>
          <a:p>
            <a:r>
              <a:rPr lang="en-GB" sz="2800" dirty="0"/>
              <a:t>This tells us what sales volume (</a:t>
            </a:r>
            <a:r>
              <a:rPr lang="en-GB" sz="2800" i="1" dirty="0"/>
              <a:t>Q</a:t>
            </a:r>
            <a:r>
              <a:rPr lang="en-GB" sz="2800" dirty="0"/>
              <a:t>) is necessary to achieve any given OCF, so this result is more general than the accounting break even.</a:t>
            </a:r>
          </a:p>
        </p:txBody>
      </p:sp>
    </p:spTree>
    <p:extLst>
      <p:ext uri="{BB962C8B-B14F-4D97-AF65-F5344CB8AC3E}">
        <p14:creationId xmlns:p14="http://schemas.microsoft.com/office/powerpoint/2010/main" val="768776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08712-67F5-D64F-89FF-EC3CA8B34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Cash Break-Even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D90381-E120-854D-B12B-6A62A58597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EC3E1-6A2A-FE45-86E7-2A0BE2D8DA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256122-7CDF-DB4A-8D28-6BBBCBD3FB07}"/>
              </a:ext>
            </a:extLst>
          </p:cNvPr>
          <p:cNvSpPr/>
          <p:nvPr/>
        </p:nvSpPr>
        <p:spPr>
          <a:xfrm>
            <a:off x="317716" y="1054099"/>
            <a:ext cx="6657016" cy="490895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flat" dir="t"/>
          </a:scene3d>
          <a:sp3d/>
        </p:spPr>
        <p:txBody>
          <a:bodyPr spcFirstLastPara="0" vert="horz" wrap="square" lIns="91440" tIns="91440" rIns="91440" bIns="91440" numCol="1" spcCol="1270" anchor="t" anchorCtr="0">
            <a:noAutofit/>
          </a:bodyPr>
          <a:lstStyle/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Cash break-even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00000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occurs</a:t>
            </a:r>
            <a:r>
              <a:rPr kumimoji="0" lang="en-US" sz="2400" i="0" u="none" strike="noStrike" kern="1200" cap="none" spc="0" normalizeH="0" noProof="0" dirty="0">
                <a:ln>
                  <a:noFill/>
                </a:ln>
                <a:solidFill>
                  <a:srgbClr val="00000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when operating cash flow is zero.  </a:t>
            </a: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noProof="0" dirty="0">
                <a:ln>
                  <a:noFill/>
                </a:ln>
                <a:solidFill>
                  <a:srgbClr val="00000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The cash break even point is thus:</a:t>
            </a: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endParaRPr kumimoji="0" lang="en-US" sz="800" i="0" u="none" strike="noStrike" kern="1200" cap="none" spc="0" normalizeH="0" noProof="0" dirty="0">
              <a:ln>
                <a:noFill/>
              </a:ln>
              <a:solidFill>
                <a:srgbClr val="000005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n-US" sz="2400" b="1" i="1" baseline="0" dirty="0">
                <a:solidFill>
                  <a:srgbClr val="000005"/>
                </a:solidFill>
                <a:latin typeface="+mj-lt"/>
              </a:rPr>
              <a:t>		Q</a:t>
            </a:r>
            <a:r>
              <a:rPr lang="en-US" sz="2400" b="1" baseline="0" dirty="0">
                <a:solidFill>
                  <a:srgbClr val="000005"/>
                </a:solidFill>
                <a:latin typeface="+mj-lt"/>
              </a:rPr>
              <a:t> =   FC    </a:t>
            </a: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n-US" sz="2400" b="1" i="1" dirty="0">
                <a:solidFill>
                  <a:srgbClr val="000005"/>
                </a:solidFill>
                <a:latin typeface="+mj-lt"/>
              </a:rPr>
              <a:t>       		       P</a:t>
            </a:r>
            <a:r>
              <a:rPr lang="en-US" sz="2400" b="1" dirty="0">
                <a:solidFill>
                  <a:srgbClr val="000005"/>
                </a:solidFill>
                <a:latin typeface="+mj-lt"/>
              </a:rPr>
              <a:t> – </a:t>
            </a:r>
            <a:r>
              <a:rPr lang="en-US" sz="2400" b="1" i="1" dirty="0">
                <a:solidFill>
                  <a:srgbClr val="000005"/>
                </a:solidFill>
                <a:latin typeface="+mj-lt"/>
              </a:rPr>
              <a:t>v </a:t>
            </a:r>
            <a:endParaRPr lang="en-US" sz="2400" b="1" i="1" baseline="0" dirty="0">
              <a:solidFill>
                <a:srgbClr val="000005"/>
              </a:solidFill>
              <a:latin typeface="+mj-lt"/>
            </a:endParaRP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endParaRPr lang="en-US" sz="800" b="1" dirty="0">
              <a:solidFill>
                <a:srgbClr val="000005"/>
              </a:solidFill>
              <a:latin typeface="+mj-lt"/>
            </a:endParaRP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00000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 project that always just breaks even on a cash basis never</a:t>
            </a:r>
            <a:r>
              <a:rPr kumimoji="0" lang="en-GB" sz="2400" b="0" i="0" u="none" strike="noStrike" kern="1200" cap="none" spc="0" normalizeH="0" noProof="0" dirty="0">
                <a:ln>
                  <a:noFill/>
                </a:ln>
                <a:solidFill>
                  <a:srgbClr val="00000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pays back, has an NPV that is negativ</a:t>
            </a:r>
            <a:r>
              <a:rPr lang="en-GB" sz="2400" noProof="0" dirty="0">
                <a:solidFill>
                  <a:srgbClr val="000005"/>
                </a:solidFill>
                <a:latin typeface="+mj-lt"/>
              </a:rPr>
              <a:t>e and equal to the initial outlay, and has an IRR of -100 per cent.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srgbClr val="000005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E7CD2C4-4DB1-DE48-A99A-0EE073192DB2}"/>
              </a:ext>
            </a:extLst>
          </p:cNvPr>
          <p:cNvCxnSpPr/>
          <p:nvPr/>
        </p:nvCxnSpPr>
        <p:spPr>
          <a:xfrm>
            <a:off x="3064213" y="2895600"/>
            <a:ext cx="990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83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2FC1E-D26C-2348-9CD9-F190051DD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Financial Break-Even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CA33B-7264-6A43-A082-EF6E2A6CEF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3E3CD-97BC-0E42-AF38-ED525E7947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3C4C8E-DF3F-1B49-890F-EB238101360A}"/>
              </a:ext>
            </a:extLst>
          </p:cNvPr>
          <p:cNvSpPr/>
          <p:nvPr/>
        </p:nvSpPr>
        <p:spPr>
          <a:xfrm>
            <a:off x="363788" y="990600"/>
            <a:ext cx="6976729" cy="487680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flat" dir="t"/>
          </a:scene3d>
          <a:sp3d/>
        </p:spPr>
        <p:txBody>
          <a:bodyPr spcFirstLastPara="0" vert="horz" wrap="square" lIns="91440" tIns="91440" rIns="91440" bIns="91440" numCol="1" spcCol="1270" anchor="t" anchorCtr="0">
            <a:noAutofit/>
          </a:bodyPr>
          <a:lstStyle/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Financial break-even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00000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occurs</a:t>
            </a:r>
            <a:r>
              <a:rPr kumimoji="0" lang="en-US" sz="2400" i="0" u="none" strike="noStrike" kern="1200" cap="none" spc="0" normalizeH="0" noProof="0" dirty="0">
                <a:ln>
                  <a:noFill/>
                </a:ln>
                <a:solidFill>
                  <a:srgbClr val="00000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when the NPV of the project is zero.   </a:t>
            </a: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1200" cap="none" spc="0" normalizeH="0" noProof="0" dirty="0">
                <a:ln>
                  <a:noFill/>
                </a:ln>
                <a:solidFill>
                  <a:srgbClr val="000005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The financial break-even point is thus:</a:t>
            </a: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endParaRPr kumimoji="0" lang="en-US" sz="800" i="0" u="none" strike="noStrike" kern="1200" cap="none" spc="0" normalizeH="0" noProof="0" dirty="0">
              <a:ln>
                <a:noFill/>
              </a:ln>
              <a:solidFill>
                <a:srgbClr val="000005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n-US" sz="2400" b="1" i="1" baseline="0" dirty="0">
                <a:solidFill>
                  <a:srgbClr val="000005"/>
                </a:solidFill>
                <a:latin typeface="+mj-lt"/>
              </a:rPr>
              <a:t>		Q</a:t>
            </a:r>
            <a:r>
              <a:rPr lang="en-US" sz="2400" b="1" baseline="0" dirty="0">
                <a:solidFill>
                  <a:srgbClr val="000005"/>
                </a:solidFill>
                <a:latin typeface="+mj-lt"/>
              </a:rPr>
              <a:t> =   FC + OCF*    </a:t>
            </a: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n-US" sz="2400" b="1" i="1" dirty="0">
                <a:solidFill>
                  <a:srgbClr val="000005"/>
                </a:solidFill>
                <a:latin typeface="+mj-lt"/>
              </a:rPr>
              <a:t>       			P</a:t>
            </a:r>
            <a:r>
              <a:rPr lang="en-US" sz="2400" b="1" dirty="0">
                <a:solidFill>
                  <a:srgbClr val="000005"/>
                </a:solidFill>
                <a:latin typeface="+mj-lt"/>
              </a:rPr>
              <a:t> – </a:t>
            </a:r>
            <a:r>
              <a:rPr lang="en-US" sz="2400" b="1" i="1" dirty="0">
                <a:solidFill>
                  <a:srgbClr val="000005"/>
                </a:solidFill>
                <a:latin typeface="+mj-lt"/>
              </a:rPr>
              <a:t>v </a:t>
            </a:r>
            <a:endParaRPr lang="en-US" sz="2400" b="1" i="1" baseline="0" dirty="0">
              <a:solidFill>
                <a:srgbClr val="000005"/>
              </a:solidFill>
              <a:latin typeface="+mj-lt"/>
            </a:endParaRP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endParaRPr lang="en-US" sz="800" b="1" dirty="0">
              <a:solidFill>
                <a:srgbClr val="000005"/>
              </a:solidFill>
              <a:latin typeface="+mj-lt"/>
            </a:endParaRP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rgbClr val="000005"/>
                </a:solidFill>
                <a:latin typeface="+mj-lt"/>
              </a:rPr>
              <a:t>Where OCF* is the level of OCF that results in a zero NPV.  </a:t>
            </a:r>
          </a:p>
          <a:p>
            <a:pPr marL="0" marR="0" lvl="0" indent="0" defTabSz="106680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lang="en-GB" sz="2400" dirty="0">
                <a:solidFill>
                  <a:srgbClr val="000005"/>
                </a:solidFill>
                <a:latin typeface="+mj-lt"/>
              </a:rPr>
              <a:t>A project that breaks even on a financial basis has a discounted payback equal to its life, a zero NPV and an IRR just equal to the required return.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srgbClr val="000005"/>
              </a:solidFill>
              <a:effectLst/>
              <a:uLnTx/>
              <a:uFillTx/>
              <a:latin typeface="+mj-lt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BDF9342-3FF9-2C4F-B230-73C8C4901B38}"/>
              </a:ext>
            </a:extLst>
          </p:cNvPr>
          <p:cNvCxnSpPr>
            <a:cxnSpLocks/>
          </p:cNvCxnSpPr>
          <p:nvPr/>
        </p:nvCxnSpPr>
        <p:spPr>
          <a:xfrm>
            <a:off x="3132307" y="2778868"/>
            <a:ext cx="143969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18184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816C434-E1FC-9440-ABE4-B4E450BC25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Operating Leverage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4C3838-38BF-4DA8-B72B-F4FA0E34FF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9C449D-DF2E-4475-A670-FCBD12B1A0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1985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E70D2-8513-504A-B797-8B151D604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Operating Leverage?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A6A3F-3F3D-F142-86C7-73752489B7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890BF-ED8F-124B-A26D-1F3E8CC8ED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66C0E4B-22C0-C649-A32F-B5D21A23CDD5}"/>
              </a:ext>
            </a:extLst>
          </p:cNvPr>
          <p:cNvGrpSpPr/>
          <p:nvPr/>
        </p:nvGrpSpPr>
        <p:grpSpPr>
          <a:xfrm>
            <a:off x="508000" y="1109985"/>
            <a:ext cx="8297316" cy="4765030"/>
            <a:chOff x="237083" y="644"/>
            <a:chExt cx="8517433" cy="5110460"/>
          </a:xfrm>
          <a:solidFill>
            <a:schemeClr val="accent1"/>
          </a:solidFill>
          <a:scene3d>
            <a:camera prst="orthographicFront"/>
            <a:lightRig rig="flat" dir="t"/>
          </a:scene3d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7E9E1B2-AE9D-AE46-B32E-276CFDFCB84C}"/>
                </a:ext>
              </a:extLst>
            </p:cNvPr>
            <p:cNvSpPr/>
            <p:nvPr/>
          </p:nvSpPr>
          <p:spPr>
            <a:xfrm>
              <a:off x="237083" y="644"/>
              <a:ext cx="8517433" cy="5110460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BCFA16C-310F-904F-82DB-8CF30593C163}"/>
                </a:ext>
              </a:extLst>
            </p:cNvPr>
            <p:cNvSpPr/>
            <p:nvPr/>
          </p:nvSpPr>
          <p:spPr>
            <a:xfrm>
              <a:off x="237083" y="644"/>
              <a:ext cx="8517433" cy="5110460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spcFirstLastPara="0" vert="horz" wrap="square" lIns="247650" tIns="247650" rIns="247650" bIns="247650" numCol="1" spcCol="1270" anchor="ctr" anchorCtr="0">
              <a:noAutofit/>
            </a:bodyPr>
            <a:lstStyle/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0" b="1" kern="1200" dirty="0">
                  <a:solidFill>
                    <a:schemeClr val="bg1"/>
                  </a:solidFill>
                </a:rPr>
                <a:t>Operating Leverage</a:t>
              </a:r>
            </a:p>
            <a:p>
              <a:pPr lvl="0" algn="ct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000" kern="1200" dirty="0">
                  <a:solidFill>
                    <a:schemeClr val="bg1"/>
                  </a:solidFill>
                </a:rPr>
                <a:t>The degree to which a firm or project relies on fixed costs</a:t>
              </a:r>
              <a:endParaRPr lang="en-GB" sz="6000" kern="1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21591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B6A2F-45ED-1E43-9F76-442F7ED9C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Degree of Operating Leverage (DOL)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7683D2-0F11-C94F-B71D-E77D6975F8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2B37C-7250-E740-99C6-7F66AC2127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8E6E62C5-1032-D643-9DB0-79A098D0D7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8777826"/>
              </p:ext>
            </p:extLst>
          </p:nvPr>
        </p:nvGraphicFramePr>
        <p:xfrm>
          <a:off x="216407" y="977943"/>
          <a:ext cx="8711185" cy="4902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7069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48361-7334-E343-AA3C-1F85BB2AE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Degree of Operating Leverage (DOL)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544B89-37E6-42A4-B5A3-37ADC7A205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2114C7-CBDF-9843-9795-A96267886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894D4-CE57-474C-9C47-228442D957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1AA2C98D-621C-3D42-A026-CDD7438C4A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0746625"/>
              </p:ext>
            </p:extLst>
          </p:nvPr>
        </p:nvGraphicFramePr>
        <p:xfrm>
          <a:off x="277186" y="946354"/>
          <a:ext cx="8589628" cy="50416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2995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84176-0934-7043-B07A-5050A88D70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Evaluating NPV Estimates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5910B4-CE91-4B22-954A-83456ECAA6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F42A9-FE92-43C1-9470-6238ECD0E9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891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62191-A2CA-D94F-9813-ED08498823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Capital Rationing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F5C576-7A62-458B-A4A6-E4143E991D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06F0CC-30A7-44B2-ACF9-51A015AB03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3574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6C5A-6FCB-E44E-9999-E2E6DD03A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Capital Rationing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7F211-7380-D540-9F1B-46217E54D5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555C-4FCD-1949-9975-C8F2EEB31B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CCE998B4-A850-524D-9186-EAF2CE3C7E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4067581"/>
              </p:ext>
            </p:extLst>
          </p:nvPr>
        </p:nvGraphicFramePr>
        <p:xfrm>
          <a:off x="287731" y="1058228"/>
          <a:ext cx="8568538" cy="47415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651737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8B0C3-D1E4-9342-AD20-376E5B7BD4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Concept Quiz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3C43CC-061F-4120-82DD-1EDC908BEA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C3A8C1-6903-4150-B690-28925971BB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2848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36F128-8334-9F4A-8016-F6D293FA2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77606-CE49-4445-A1C8-0C7C8734A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3C40A65-E486-F744-ACEA-EA88C9D452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4456605"/>
              </p:ext>
            </p:extLst>
          </p:nvPr>
        </p:nvGraphicFramePr>
        <p:xfrm>
          <a:off x="762000" y="917372"/>
          <a:ext cx="7620000" cy="50232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9886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C077B-21FE-9448-8AAC-CAF5639CB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Evaluating NPV Estimates: Considerations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7B5D1-FFDF-CE45-893B-FA3B753EF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23133-35FE-384F-9A86-6E73DD5A3E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EF14FC29-63AF-1C41-95BB-9E9C49EA6F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8176986"/>
              </p:ext>
            </p:extLst>
          </p:nvPr>
        </p:nvGraphicFramePr>
        <p:xfrm>
          <a:off x="281380" y="1097281"/>
          <a:ext cx="8581239" cy="48509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0953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D6BA1-5228-734A-81EA-4F89B90B18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Scenario and Other What-If Analyses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22884-F1BE-4E87-98BE-0446BC0A06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1B75F-57F2-412E-ADB5-D0B4BAF8DE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265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5BBD0-BEAC-1F4D-A860-47DC36BF3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Methods to Assess Robustness of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8709A-2E52-C34E-9838-2F1CF2B64C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44E7C-5C93-804C-91E2-ADEAA9E52D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98FD8F6C-66E4-5C47-8557-FD3B1FCB0A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5406707"/>
              </p:ext>
            </p:extLst>
          </p:nvPr>
        </p:nvGraphicFramePr>
        <p:xfrm>
          <a:off x="650942" y="1021776"/>
          <a:ext cx="7842115" cy="4814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4464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2D9FC-688B-CF4B-8A84-B8C3C1835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 Study – Core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D88A8-F1D7-4240-9630-517C3E1C71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C8DBD-CF85-1245-9BD6-9734D3E5C6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6E61DB-8F90-2C49-B596-3B80D37D8F0B}"/>
              </a:ext>
            </a:extLst>
          </p:cNvPr>
          <p:cNvSpPr/>
          <p:nvPr/>
        </p:nvSpPr>
        <p:spPr>
          <a:xfrm>
            <a:off x="356616" y="1007378"/>
            <a:ext cx="8839200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The following project is under consideration: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Cost = €200,000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5-year life, no salvage value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Depreciation is straight-line to zero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Required return = 12 per cent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400" dirty="0"/>
              <a:t>Tax rate = 34 per cent.</a:t>
            </a:r>
          </a:p>
          <a:p>
            <a:endParaRPr lang="en-GB" sz="1000" dirty="0"/>
          </a:p>
          <a:p>
            <a:r>
              <a:rPr lang="en-GB" sz="2400" dirty="0"/>
              <a:t>In addition: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2F766E-3E25-5E42-AEA9-9E3833999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5" y="3838921"/>
            <a:ext cx="7031969" cy="1683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882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2F0A0D-9EA1-8946-93A7-917877E57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5DEBE-15E0-D74A-A1BD-EECAB1933F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AE8037-BC0A-E745-AFD4-8FF4D58ED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404" y="100584"/>
            <a:ext cx="4945434" cy="27293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C18438-F380-7840-BC55-F608D0CC67AC}"/>
              </a:ext>
            </a:extLst>
          </p:cNvPr>
          <p:cNvSpPr txBox="1"/>
          <p:nvPr/>
        </p:nvSpPr>
        <p:spPr>
          <a:xfrm>
            <a:off x="225034" y="3054755"/>
            <a:ext cx="717771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Operating cash flow = €19,800 + 40,000 = €59,800 per year. </a:t>
            </a:r>
          </a:p>
          <a:p>
            <a:endParaRPr lang="en-GB" sz="2400" dirty="0"/>
          </a:p>
          <a:p>
            <a:r>
              <a:rPr lang="en-GB" sz="2400" dirty="0"/>
              <a:t>At 12 per cent, the 5-year annuity factor is 3.6048, so the base-case NPV = -€200,000 + 59,800 x 3.6048 = €15,567.</a:t>
            </a:r>
          </a:p>
          <a:p>
            <a:r>
              <a:rPr lang="en-GB" sz="2400" dirty="0"/>
              <a:t> </a:t>
            </a:r>
          </a:p>
          <a:p>
            <a:r>
              <a:rPr lang="en-GB" sz="2400" dirty="0"/>
              <a:t>The project looks good so far.</a:t>
            </a:r>
          </a:p>
        </p:txBody>
      </p:sp>
    </p:spTree>
    <p:extLst>
      <p:ext uri="{BB962C8B-B14F-4D97-AF65-F5344CB8AC3E}">
        <p14:creationId xmlns:p14="http://schemas.microsoft.com/office/powerpoint/2010/main" val="1698661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B293E-F4BC-594B-B2CF-787D365F3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 Study – Scenario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CF6731-D09B-884E-A34D-22C3340547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0BFEAB2-FD83-41F2-9787-AD5D1A1760C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15222-9E79-9C48-9F1F-9E20C5C036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/>
              <a:t>Hillier, Fundamentals of Corporate Finance 4e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FE50C0-CDDA-A74B-A9CF-0FB823162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926" y="966146"/>
            <a:ext cx="5234095" cy="2078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528CE0-C2EC-CD47-83E6-7594B1175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32" y="3438339"/>
            <a:ext cx="7219480" cy="180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321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HE PPT Theme Colors 06 15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E21A23"/>
      </a:accent1>
      <a:accent2>
        <a:srgbClr val="FFB600"/>
      </a:accent2>
      <a:accent3>
        <a:srgbClr val="625D9C"/>
      </a:accent3>
      <a:accent4>
        <a:srgbClr val="AF1858"/>
      </a:accent4>
      <a:accent5>
        <a:srgbClr val="692146"/>
      </a:accent5>
      <a:accent6>
        <a:srgbClr val="EC7700"/>
      </a:accent6>
      <a:hlink>
        <a:srgbClr val="625D9C"/>
      </a:hlink>
      <a:folHlink>
        <a:srgbClr val="373A3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4" id="{3168CF3A-71B8-4C30-8DAF-CDB4DE222DF2}" vid="{53232121-7844-43C5-8F06-A4487E9CCF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Template</Template>
  <TotalTime>461</TotalTime>
  <Words>1347</Words>
  <Application>Microsoft Office PowerPoint</Application>
  <PresentationFormat>On-screen Show (4:3)</PresentationFormat>
  <Paragraphs>201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Cambria</vt:lpstr>
      <vt:lpstr>Symbol</vt:lpstr>
      <vt:lpstr>Office Theme</vt:lpstr>
      <vt:lpstr>Chapter 10</vt:lpstr>
      <vt:lpstr>Chapter Overview</vt:lpstr>
      <vt:lpstr>Evaluating NPV Estimates</vt:lpstr>
      <vt:lpstr>Evaluating NPV Estimates: Considerations</vt:lpstr>
      <vt:lpstr>Scenario and Other What-If Analyses</vt:lpstr>
      <vt:lpstr>Methods to Assess Robustness of Analysis</vt:lpstr>
      <vt:lpstr>Case Study – Core Analysis</vt:lpstr>
      <vt:lpstr>PowerPoint Presentation</vt:lpstr>
      <vt:lpstr>Case Study – Scenario Analysis</vt:lpstr>
      <vt:lpstr>Case Study – Sensitivity Analysis</vt:lpstr>
      <vt:lpstr>Break-Even Analysis</vt:lpstr>
      <vt:lpstr>Project Costs Analysis</vt:lpstr>
      <vt:lpstr>PowerPoint Presentation</vt:lpstr>
      <vt:lpstr>PowerPoint Presentation</vt:lpstr>
      <vt:lpstr>PowerPoint Presentation</vt:lpstr>
      <vt:lpstr>Marginal or Incremental Costs</vt:lpstr>
      <vt:lpstr>PowerPoint Presentation</vt:lpstr>
      <vt:lpstr>Accounting Break-Even</vt:lpstr>
      <vt:lpstr>PowerPoint Presentation</vt:lpstr>
      <vt:lpstr>Operating Cash Flow, Sales Volume and Break-Even</vt:lpstr>
      <vt:lpstr>Accounting Break-Even: A Closer Look</vt:lpstr>
      <vt:lpstr>Accounting Break-Even and Cash Flow</vt:lpstr>
      <vt:lpstr>Cash Flow, Accounting and Financial Break-Even Points</vt:lpstr>
      <vt:lpstr>Cash Break-Even</vt:lpstr>
      <vt:lpstr>Financial Break-Even</vt:lpstr>
      <vt:lpstr>Operating Leverage</vt:lpstr>
      <vt:lpstr>What is Operating Leverage?</vt:lpstr>
      <vt:lpstr>Degree of Operating Leverage (DOL)</vt:lpstr>
      <vt:lpstr>Degree of Operating Leverage (DOL)</vt:lpstr>
      <vt:lpstr>Capital Rationing</vt:lpstr>
      <vt:lpstr>Types of Capital Rationing</vt:lpstr>
      <vt:lpstr>Concept Quiz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Style for Short Titles, Title Case [26pt Arial, Bold]</dc:title>
  <dc:creator>Martin, Georgia</dc:creator>
  <cp:lastModifiedBy>Davis, Ali</cp:lastModifiedBy>
  <cp:revision>52</cp:revision>
  <cp:lastPrinted>2018-08-01T21:17:27Z</cp:lastPrinted>
  <dcterms:created xsi:type="dcterms:W3CDTF">2021-04-14T09:15:18Z</dcterms:created>
  <dcterms:modified xsi:type="dcterms:W3CDTF">2021-09-03T15:31:14Z</dcterms:modified>
</cp:coreProperties>
</file>

<file path=docProps/thumbnail.jpeg>
</file>